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86" r:id="rId1"/>
  </p:sldMasterIdLst>
  <p:notesMasterIdLst>
    <p:notesMasterId r:id="rId20"/>
  </p:notesMasterIdLst>
  <p:handoutMasterIdLst>
    <p:handoutMasterId r:id="rId21"/>
  </p:handoutMasterIdLst>
  <p:sldIdLst>
    <p:sldId id="513" r:id="rId2"/>
    <p:sldId id="445" r:id="rId3"/>
    <p:sldId id="299" r:id="rId4"/>
    <p:sldId id="433" r:id="rId5"/>
    <p:sldId id="515" r:id="rId6"/>
    <p:sldId id="493" r:id="rId7"/>
    <p:sldId id="511" r:id="rId8"/>
    <p:sldId id="512" r:id="rId9"/>
    <p:sldId id="427" r:id="rId10"/>
    <p:sldId id="509" r:id="rId11"/>
    <p:sldId id="514" r:id="rId12"/>
    <p:sldId id="505" r:id="rId13"/>
    <p:sldId id="506" r:id="rId14"/>
    <p:sldId id="442" r:id="rId15"/>
    <p:sldId id="447" r:id="rId16"/>
    <p:sldId id="444" r:id="rId17"/>
    <p:sldId id="510" r:id="rId18"/>
    <p:sldId id="305" r:id="rId19"/>
  </p:sldIdLst>
  <p:sldSz cx="9906000" cy="6858000" type="A4"/>
  <p:notesSz cx="9939338" cy="6807200"/>
  <p:embeddedFontLst>
    <p:embeddedFont>
      <p:font typeface="나눔고딕 ExtraBold" panose="020B0600000101010101" charset="-127"/>
      <p:bold r:id="rId22"/>
    </p:embeddedFont>
    <p:embeddedFont>
      <p:font typeface="HY견고딕" panose="02030600000101010101" pitchFamily="18" charset="-127"/>
      <p:regular r:id="rId23"/>
    </p:embeddedFont>
    <p:embeddedFont>
      <p:font typeface="Tahoma" panose="020B0604030504040204" pitchFamily="34" charset="0"/>
      <p:regular r:id="rId24"/>
      <p:bold r:id="rId25"/>
    </p:embeddedFont>
    <p:embeddedFont>
      <p:font typeface="나눔고딕" panose="020D0604000000000000" pitchFamily="50" charset="-127"/>
      <p:regular r:id="rId26"/>
      <p:bold r:id="rId27"/>
    </p:embeddedFont>
    <p:embeddedFont>
      <p:font typeface="맑은 고딕" panose="020B0503020000020004" pitchFamily="50" charset="-127"/>
      <p:regular r:id="rId28"/>
      <p:bold r:id="rId29"/>
    </p:embeddedFont>
  </p:embeddedFontLst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나눔고딕" panose="020D0604000000000000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나눔고딕" panose="020D0604000000000000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나눔고딕" panose="020D0604000000000000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나눔고딕" panose="020D0604000000000000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나눔고딕" panose="020D0604000000000000" pitchFamily="50" charset="-127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Tahoma" panose="020B0604030504040204" pitchFamily="34" charset="0"/>
        <a:ea typeface="나눔고딕" panose="020D0604000000000000" pitchFamily="50" charset="-127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Tahoma" panose="020B0604030504040204" pitchFamily="34" charset="0"/>
        <a:ea typeface="나눔고딕" panose="020D0604000000000000" pitchFamily="50" charset="-127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Tahoma" panose="020B0604030504040204" pitchFamily="34" charset="0"/>
        <a:ea typeface="나눔고딕" panose="020D0604000000000000" pitchFamily="50" charset="-127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Tahoma" panose="020B0604030504040204" pitchFamily="34" charset="0"/>
        <a:ea typeface="나눔고딕" panose="020D0604000000000000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F50"/>
    <a:srgbClr val="A0A7B2"/>
    <a:srgbClr val="BFC3CB"/>
    <a:srgbClr val="0F4E5D"/>
    <a:srgbClr val="E1E3E7"/>
    <a:srgbClr val="D8DBDF"/>
    <a:srgbClr val="C6CAD0"/>
    <a:srgbClr val="D0D7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68" autoAdjust="0"/>
    <p:restoredTop sz="98175" autoAdjust="0"/>
  </p:normalViewPr>
  <p:slideViewPr>
    <p:cSldViewPr snapToGrid="0" showGuides="1">
      <p:cViewPr varScale="1">
        <p:scale>
          <a:sx n="66" d="100"/>
          <a:sy n="66" d="100"/>
        </p:scale>
        <p:origin x="158" y="62"/>
      </p:cViewPr>
      <p:guideLst>
        <p:guide orient="horz" pos="391"/>
        <p:guide pos="31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97" u="sng"/>
            </a:pPr>
            <a:r>
              <a:rPr lang="ko-KR" altLang="en-US" sz="1297" u="sng"/>
              <a:t>스마트공장 수준 진단결과</a:t>
            </a:r>
            <a:r>
              <a:rPr lang="en-US" altLang="ko-KR" sz="1297" u="sng"/>
              <a:t>(5</a:t>
            </a:r>
            <a:r>
              <a:rPr lang="ko-KR" altLang="en-US" sz="1297" u="sng"/>
              <a:t>점 척도 기준</a:t>
            </a:r>
            <a:r>
              <a:rPr lang="en-US" altLang="ko-KR" sz="1297" u="sng"/>
              <a:t>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7114229517637401E-2"/>
          <c:y val="0.15578395311285376"/>
          <c:w val="0.92944152387888779"/>
          <c:h val="0.5491908339776363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2">
                <a:lumMod val="50000"/>
              </a:schemeClr>
            </a:solidFill>
          </c:spPr>
          <c:invertIfNegative val="0"/>
          <c:dPt>
            <c:idx val="1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0-1B8D-49D9-B0E1-97D4308A20E3}"/>
              </c:ext>
            </c:extLst>
          </c:dPt>
          <c:dLbls>
            <c:spPr>
              <a:noFill/>
              <a:ln w="25332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종합!$B$4:$B$14</c:f>
              <c:strCache>
                <c:ptCount val="11"/>
                <c:pt idx="0">
                  <c:v>[1.1]
리더십과 전략</c:v>
                </c:pt>
                <c:pt idx="1">
                  <c:v>[2.1]
제품개발</c:v>
                </c:pt>
                <c:pt idx="2">
                  <c:v>[2.2]
생산계획</c:v>
                </c:pt>
                <c:pt idx="3">
                  <c:v>[2.3]
공정관리</c:v>
                </c:pt>
                <c:pt idx="4">
                  <c:v>[2.4]
품질관리</c:v>
                </c:pt>
                <c:pt idx="5">
                  <c:v>[2.5]
설비관리</c:v>
                </c:pt>
                <c:pt idx="6">
                  <c:v>[2.6]
물류운영</c:v>
                </c:pt>
                <c:pt idx="7">
                  <c:v>[3.1]
정보시스템</c:v>
                </c:pt>
                <c:pt idx="8">
                  <c:v>[3.2]
설비자동화</c:v>
                </c:pt>
                <c:pt idx="9">
                  <c:v>[4.1]
성과</c:v>
                </c:pt>
                <c:pt idx="10">
                  <c:v>합계</c:v>
                </c:pt>
              </c:strCache>
            </c:strRef>
          </c:cat>
          <c:val>
            <c:numRef>
              <c:f>종합!$F$4:$F$14</c:f>
              <c:numCache>
                <c:formatCode>#,##0.0_ 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8D-49D9-B0E1-97D4308A20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40591"/>
        <c:axId val="1"/>
      </c:barChart>
      <c:catAx>
        <c:axId val="13040591"/>
        <c:scaling>
          <c:orientation val="minMax"/>
        </c:scaling>
        <c:delete val="0"/>
        <c:axPos val="b"/>
        <c:numFmt formatCode="g\!/&quot;표&quot;&quot;준&quot;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898" baseline="0"/>
            </a:pPr>
            <a:endParaRPr lang="ko-K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5"/>
          <c:min val="0"/>
        </c:scaling>
        <c:delete val="1"/>
        <c:axPos val="l"/>
        <c:majorGridlines/>
        <c:numFmt formatCode="g\!/&quot;표&quot;&quot;준&quot;" sourceLinked="0"/>
        <c:majorTickMark val="out"/>
        <c:minorTickMark val="none"/>
        <c:tickLblPos val="nextTo"/>
        <c:crossAx val="13040591"/>
        <c:crosses val="autoZero"/>
        <c:crossBetween val="between"/>
        <c:majorUnit val="1"/>
      </c:valAx>
      <c:spPr>
        <a:noFill/>
        <a:ln w="25332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점수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D28-4D56-8505-AADBCC11F62C}"/>
              </c:ext>
            </c:extLst>
          </c:dPt>
          <c:cat>
            <c:strRef>
              <c:f>Sheet1!$A$2:$A$6</c:f>
              <c:strCache>
                <c:ptCount val="5"/>
                <c:pt idx="0">
                  <c:v>리더십</c:v>
                </c:pt>
                <c:pt idx="1">
                  <c:v>전략 및 추진계획</c:v>
                </c:pt>
                <c:pt idx="2">
                  <c:v>조직 및 역량관리</c:v>
                </c:pt>
                <c:pt idx="3">
                  <c:v>성과지표(KPI) 관리</c:v>
                </c:pt>
                <c:pt idx="4">
                  <c:v>Total</c:v>
                </c:pt>
              </c:strCache>
            </c:strRef>
          </c:cat>
          <c:val>
            <c:numRef>
              <c:f>Sheet1!$B$2:$B$6</c:f>
              <c:numCache>
                <c:formatCode>0.0_ 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55-44C8-A5A7-7F279C493A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91006464"/>
        <c:axId val="195166784"/>
      </c:barChart>
      <c:catAx>
        <c:axId val="291006464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95166784"/>
        <c:crosses val="autoZero"/>
        <c:auto val="1"/>
        <c:lblAlgn val="ctr"/>
        <c:lblOffset val="100"/>
        <c:noMultiLvlLbl val="0"/>
      </c:catAx>
      <c:valAx>
        <c:axId val="195166784"/>
        <c:scaling>
          <c:orientation val="minMax"/>
          <c:max val="5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91006464"/>
        <c:crosses val="autoZero"/>
        <c:crossBetween val="between"/>
        <c:min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30214984329916"/>
          <c:y val="0.14946163462755011"/>
          <c:w val="0.73324741967238916"/>
          <c:h val="0.793705598129278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점수</c:v>
                </c:pt>
              </c:strCache>
            </c:strRef>
          </c:tx>
          <c:spPr>
            <a:solidFill>
              <a:srgbClr val="333F50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E1A-433B-812C-E323DD620D23}"/>
              </c:ext>
            </c:extLst>
          </c:dPt>
          <c:cat>
            <c:strRef>
              <c:f>Sheet1!$A$2:$A$8</c:f>
              <c:strCache>
                <c:ptCount val="7"/>
                <c:pt idx="0">
                  <c:v>제품개발</c:v>
                </c:pt>
                <c:pt idx="1">
                  <c:v>생산계획</c:v>
                </c:pt>
                <c:pt idx="2">
                  <c:v>공정관리</c:v>
                </c:pt>
                <c:pt idx="3">
                  <c:v>품질관리</c:v>
                </c:pt>
                <c:pt idx="4">
                  <c:v>설비관리</c:v>
                </c:pt>
                <c:pt idx="5">
                  <c:v>물류운영</c:v>
                </c:pt>
                <c:pt idx="6">
                  <c:v>Total</c:v>
                </c:pt>
              </c:strCache>
            </c:strRef>
          </c:cat>
          <c:val>
            <c:numRef>
              <c:f>Sheet1!$B$2:$B$8</c:f>
              <c:numCache>
                <c:formatCode>0.0_ 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1A-433B-812C-E323DD620D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91173888"/>
        <c:axId val="290810688"/>
      </c:barChart>
      <c:catAx>
        <c:axId val="2911738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90810688"/>
        <c:crosses val="autoZero"/>
        <c:auto val="1"/>
        <c:lblAlgn val="ctr"/>
        <c:lblOffset val="100"/>
        <c:noMultiLvlLbl val="0"/>
      </c:catAx>
      <c:valAx>
        <c:axId val="290810688"/>
        <c:scaling>
          <c:orientation val="minMax"/>
          <c:max val="5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91173888"/>
        <c:crosses val="autoZero"/>
        <c:crossBetween val="between"/>
        <c:min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점수</c:v>
                </c:pt>
              </c:strCache>
            </c:strRef>
          </c:tx>
          <c:spPr>
            <a:solidFill>
              <a:srgbClr val="333F50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6F9-4512-BD30-CD5F1D2053CA}"/>
              </c:ext>
            </c:extLst>
          </c:dPt>
          <c:cat>
            <c:strRef>
              <c:f>Sheet1!$A$2:$A$8</c:f>
              <c:strCache>
                <c:ptCount val="7"/>
                <c:pt idx="0">
                  <c:v>전사적자원관리(ERP)</c:v>
                </c:pt>
                <c:pt idx="1">
                  <c:v>공급망관리(SCM)</c:v>
                </c:pt>
                <c:pt idx="2">
                  <c:v>제조실행시스템(MES)</c:v>
                </c:pt>
                <c:pt idx="3">
                  <c:v>제품수명주기관리(PLM)</c:v>
                </c:pt>
                <c:pt idx="4">
                  <c:v>공장에너지관리시스템(FEMS)</c:v>
                </c:pt>
                <c:pt idx="5">
                  <c:v>보안관리</c:v>
                </c:pt>
                <c:pt idx="6">
                  <c:v>Total</c:v>
                </c:pt>
              </c:strCache>
            </c:strRef>
          </c:cat>
          <c:val>
            <c:numRef>
              <c:f>Sheet1!$B$2:$B$8</c:f>
              <c:numCache>
                <c:formatCode>0.0_ 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F9-4512-BD30-CD5F1D2053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96698880"/>
        <c:axId val="290808960"/>
      </c:barChart>
      <c:catAx>
        <c:axId val="296698880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90808960"/>
        <c:crosses val="autoZero"/>
        <c:auto val="1"/>
        <c:lblAlgn val="ctr"/>
        <c:lblOffset val="100"/>
        <c:noMultiLvlLbl val="0"/>
      </c:catAx>
      <c:valAx>
        <c:axId val="290808960"/>
        <c:scaling>
          <c:orientation val="minMax"/>
          <c:max val="5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96698880"/>
        <c:crosses val="autoZero"/>
        <c:crossBetween val="between"/>
        <c:min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점수</c:v>
                </c:pt>
              </c:strCache>
            </c:strRef>
          </c:tx>
          <c:spPr>
            <a:solidFill>
              <a:srgbClr val="333F50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91AF-408A-8D08-FA376196BDF8}"/>
              </c:ext>
            </c:extLst>
          </c:dPt>
          <c:cat>
            <c:strRef>
              <c:f>Sheet1!$A$2:$A$7</c:f>
              <c:strCache>
                <c:ptCount val="6"/>
                <c:pt idx="0">
                  <c:v>생산설비</c:v>
                </c:pt>
                <c:pt idx="1">
                  <c:v>물류설비</c:v>
                </c:pt>
                <c:pt idx="2">
                  <c:v>검사설비</c:v>
                </c:pt>
                <c:pt idx="3">
                  <c:v>설비정보 네트워크</c:v>
                </c:pt>
                <c:pt idx="4">
                  <c:v>안전/환경/에너지 관리</c:v>
                </c:pt>
                <c:pt idx="5">
                  <c:v>Total</c:v>
                </c:pt>
              </c:strCache>
            </c:strRef>
          </c:cat>
          <c:val>
            <c:numRef>
              <c:f>Sheet1!$B$2:$B$7</c:f>
              <c:numCache>
                <c:formatCode>0.0_ 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AF-408A-8D08-FA376196BD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3663408"/>
        <c:axId val="1"/>
      </c:barChart>
      <c:catAx>
        <c:axId val="73663408"/>
        <c:scaling>
          <c:orientation val="maxMin"/>
        </c:scaling>
        <c:delete val="0"/>
        <c:axPos val="l"/>
        <c:majorGridlines>
          <c:spPr>
            <a:ln w="9497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497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3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5"/>
        </c:scaling>
        <c:delete val="0"/>
        <c:axPos val="t"/>
        <c:majorGridlines>
          <c:spPr>
            <a:ln w="9497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_ 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ko-KR"/>
          </a:p>
        </c:txPr>
        <c:crossAx val="73663408"/>
        <c:crosses val="autoZero"/>
        <c:crossBetween val="between"/>
        <c:minorUnit val="0.5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045646424613096"/>
          <c:y val="0.14946163462755011"/>
          <c:w val="0.7210931052695575"/>
          <c:h val="0.793705598129278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점수</c:v>
                </c:pt>
              </c:strCache>
            </c:strRef>
          </c:tx>
          <c:spPr>
            <a:solidFill>
              <a:srgbClr val="333F50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1D1-4598-AEF0-311E934ED490}"/>
              </c:ext>
            </c:extLst>
          </c:dPt>
          <c:cat>
            <c:strRef>
              <c:f>Sheet1!$A$2:$A$8</c:f>
              <c:strCache>
                <c:ptCount val="7"/>
                <c:pt idx="0">
                  <c:v>생산성(P)</c:v>
                </c:pt>
                <c:pt idx="1">
                  <c:v>품질(Q)</c:v>
                </c:pt>
                <c:pt idx="2">
                  <c:v>원가(C) </c:v>
                </c:pt>
                <c:pt idx="3">
                  <c:v>납기(D)</c:v>
                </c:pt>
                <c:pt idx="4">
                  <c:v>안전(S)</c:v>
                </c:pt>
                <c:pt idx="5">
                  <c:v>환경(E)</c:v>
                </c:pt>
                <c:pt idx="6">
                  <c:v>Total</c:v>
                </c:pt>
              </c:strCache>
            </c:strRef>
          </c:cat>
          <c:val>
            <c:numRef>
              <c:f>Sheet1!$B$2:$B$8</c:f>
              <c:numCache>
                <c:formatCode>0.0_ 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D1-4598-AEF0-311E934ED4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96928768"/>
        <c:axId val="290814144"/>
      </c:barChart>
      <c:catAx>
        <c:axId val="29692876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90814144"/>
        <c:crosses val="autoZero"/>
        <c:auto val="1"/>
        <c:lblAlgn val="ctr"/>
        <c:lblOffset val="100"/>
        <c:noMultiLvlLbl val="0"/>
      </c:catAx>
      <c:valAx>
        <c:axId val="290814144"/>
        <c:scaling>
          <c:orientation val="minMax"/>
          <c:max val="5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96928768"/>
        <c:crosses val="autoZero"/>
        <c:crossBetween val="between"/>
        <c:min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1FCFB4E4-1FBC-4907-884A-B92C0AF534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6888" cy="341313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3FF2400-17E4-444C-83B7-F899632B6B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30863" y="0"/>
            <a:ext cx="4306887" cy="341313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 eaLnBrk="1" fontAlgn="auto" latinLnBrk="1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0BDDEF4-6EAF-4A48-8B0F-8EE82A8C824C}" type="datetimeFigureOut">
              <a:rPr lang="ko-KR" altLang="en-US"/>
              <a:pPr>
                <a:defRPr/>
              </a:pPr>
              <a:t>2022-07-17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249ED12-9951-43AE-B3EB-4CFB4FCA8D5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65888"/>
            <a:ext cx="4306888" cy="341312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BFF5A1A-B873-4997-A4D7-3361E4AEDA4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30863" y="6465888"/>
            <a:ext cx="4306887" cy="341312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 eaLnBrk="1" fontAlgn="auto" latinLnBrk="1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E926FE4-C0F5-4BE0-A47D-79D7BF4E94F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790DF431-65DB-491B-B40B-2ED19CE1E6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6888" cy="341313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DB8D2A7-FCDC-41CB-A533-971891345E6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630863" y="0"/>
            <a:ext cx="4306887" cy="341313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 eaLnBrk="1" fontAlgn="auto" latinLnBrk="1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A5BDD44-35F1-488F-B2F3-7D2958311639}" type="datetimeFigureOut">
              <a:rPr lang="ko-KR" altLang="en-US"/>
              <a:pPr>
                <a:defRPr/>
              </a:pPr>
              <a:t>2022-07-17</a:t>
            </a:fld>
            <a:endParaRPr lang="ko-KR" altLang="en-US"/>
          </a:p>
        </p:txBody>
      </p:sp>
      <p:sp>
        <p:nvSpPr>
          <p:cNvPr id="4" name="슬라이드 이미지 개체 틀 3">
            <a:extLst>
              <a:ext uri="{FF2B5EF4-FFF2-40B4-BE49-F238E27FC236}">
                <a16:creationId xmlns:a16="http://schemas.microsoft.com/office/drawing/2014/main" id="{5789DD39-6613-4739-972E-C0E93E2F93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311525" y="850900"/>
            <a:ext cx="331628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9" tIns="45779" rIns="91559" bIns="45779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>
            <a:extLst>
              <a:ext uri="{FF2B5EF4-FFF2-40B4-BE49-F238E27FC236}">
                <a16:creationId xmlns:a16="http://schemas.microsoft.com/office/drawing/2014/main" id="{3EA83B2A-F943-4325-911E-B834941F8D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93775" y="3276600"/>
            <a:ext cx="7951788" cy="2679700"/>
          </a:xfrm>
          <a:prstGeom prst="rect">
            <a:avLst/>
          </a:prstGeom>
        </p:spPr>
        <p:txBody>
          <a:bodyPr vert="horz" lIns="91559" tIns="45779" rIns="91559" bIns="45779" rtlCol="0"/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595EEB6-2F96-4223-AFD0-55F94BC0882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465888"/>
            <a:ext cx="4306888" cy="341312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D3EF340-80CA-4ABF-9717-F20E42132D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630863" y="6465888"/>
            <a:ext cx="4306887" cy="341312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 eaLnBrk="1" fontAlgn="auto" latinLnBrk="1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145543C-31EF-4BCD-83E3-6628C0A409A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F476D-8E0B-419E-BA89-39EE1146F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0B8E1-20F1-4B1F-8B06-A1ED19A8B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한국표준협회 스마트혁신센터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05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5A1BE-918F-44AF-A6CE-DD64F5E3E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594BD-862B-4C1C-B41E-E32DD3F3C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한국표준협회 스마트혁신센터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07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3829D-2FB0-41D2-B30B-BB4DAB53C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5CFD4-BFB5-41C2-A0D2-8A338A389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한국표준협회 스마트혁신센터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56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>
            <a:extLst>
              <a:ext uri="{FF2B5EF4-FFF2-40B4-BE49-F238E27FC236}">
                <a16:creationId xmlns:a16="http://schemas.microsoft.com/office/drawing/2014/main" id="{E37F4848-F53A-410E-8C0C-E9ACF4B6801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2522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4159179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831524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내지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8A9B8D6E-94A7-419C-9460-D5C07895C9F9}"/>
              </a:ext>
            </a:extLst>
          </p:cNvPr>
          <p:cNvSpPr/>
          <p:nvPr userDrawn="1"/>
        </p:nvSpPr>
        <p:spPr>
          <a:xfrm>
            <a:off x="0" y="0"/>
            <a:ext cx="9906000" cy="6905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defTabSz="829519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500">
              <a:solidFill>
                <a:prstClr val="white"/>
              </a:solidFill>
            </a:endParaRPr>
          </a:p>
        </p:txBody>
      </p:sp>
      <p:sp>
        <p:nvSpPr>
          <p:cNvPr id="4" name="자유형 4">
            <a:extLst>
              <a:ext uri="{FF2B5EF4-FFF2-40B4-BE49-F238E27FC236}">
                <a16:creationId xmlns:a16="http://schemas.microsoft.com/office/drawing/2014/main" id="{89921E5A-DA38-4723-BD2A-068A35569D56}"/>
              </a:ext>
            </a:extLst>
          </p:cNvPr>
          <p:cNvSpPr/>
          <p:nvPr userDrawn="1"/>
        </p:nvSpPr>
        <p:spPr>
          <a:xfrm>
            <a:off x="0" y="0"/>
            <a:ext cx="9423400" cy="681038"/>
          </a:xfrm>
          <a:custGeom>
            <a:avLst/>
            <a:gdLst>
              <a:gd name="connsiteX0" fmla="*/ 0 w 3974308"/>
              <a:gd name="connsiteY0" fmla="*/ 0 h 385011"/>
              <a:gd name="connsiteX1" fmla="*/ 3974307 w 3974308"/>
              <a:gd name="connsiteY1" fmla="*/ 0 h 385011"/>
              <a:gd name="connsiteX2" fmla="*/ 3974308 w 3974308"/>
              <a:gd name="connsiteY2" fmla="*/ 192505 h 385011"/>
              <a:gd name="connsiteX3" fmla="*/ 3781802 w 3974308"/>
              <a:gd name="connsiteY3" fmla="*/ 385011 h 385011"/>
              <a:gd name="connsiteX4" fmla="*/ 0 w 3974308"/>
              <a:gd name="connsiteY4" fmla="*/ 385011 h 385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4308" h="385011">
                <a:moveTo>
                  <a:pt x="0" y="0"/>
                </a:moveTo>
                <a:lnTo>
                  <a:pt x="3974307" y="0"/>
                </a:lnTo>
                <a:cubicBezTo>
                  <a:pt x="3974307" y="64168"/>
                  <a:pt x="3974308" y="128337"/>
                  <a:pt x="3974308" y="192505"/>
                </a:cubicBezTo>
                <a:cubicBezTo>
                  <a:pt x="3974308" y="298823"/>
                  <a:pt x="3888120" y="385011"/>
                  <a:pt x="3781802" y="385011"/>
                </a:cubicBezTo>
                <a:lnTo>
                  <a:pt x="0" y="38501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defTabSz="829519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998" b="1" spc="-91">
              <a:solidFill>
                <a:prstClr val="white"/>
              </a:solidFill>
            </a:endParaRPr>
          </a:p>
        </p:txBody>
      </p:sp>
      <p:sp>
        <p:nvSpPr>
          <p:cNvPr id="6" name="텍스트 개체 틀 3"/>
          <p:cNvSpPr>
            <a:spLocks noGrp="1"/>
          </p:cNvSpPr>
          <p:nvPr>
            <p:ph type="body" sz="quarter" idx="12"/>
          </p:nvPr>
        </p:nvSpPr>
        <p:spPr>
          <a:xfrm>
            <a:off x="0" y="0"/>
            <a:ext cx="9906000" cy="684360"/>
          </a:xfrm>
          <a:prstGeom prst="rect">
            <a:avLst/>
          </a:prstGeom>
        </p:spPr>
        <p:txBody>
          <a:bodyPr lIns="324000" tIns="180000" rIns="0" bIns="0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indent="0" algn="l" defTabSz="829549" rtl="0" eaLnBrk="1" latinLnBrk="1" hangingPunct="1">
              <a:lnSpc>
                <a:spcPct val="90000"/>
              </a:lnSpc>
              <a:spcBef>
                <a:spcPts val="907"/>
              </a:spcBef>
              <a:buFont typeface="Arial" panose="020B0604020202020204" pitchFamily="34" charset="0"/>
              <a:buNone/>
              <a:defRPr lang="ko-KR" altLang="en-US" sz="2600" b="0" kern="1200" spc="0" baseline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+mn-cs"/>
              </a:defRPr>
            </a:lvl1pPr>
          </a:lstStyle>
          <a:p>
            <a:pPr lvl="0"/>
            <a:r>
              <a:rPr lang="ko-KR" altLang="en-US" dirty="0"/>
              <a:t>마스터 텍스트 스타일 편집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4BC4D-D7E3-4AA3-B417-2230EA42C76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81363" y="6407150"/>
            <a:ext cx="3343275" cy="365125"/>
          </a:xfrm>
        </p:spPr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ko-KR" altLang="en-US"/>
              <a:t>한국표준협회 스마트혁신센터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96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7275E-2A8A-44E1-88B8-F1CFC4AB1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FEBE8F-90FB-4597-BD10-F181E264F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한국표준협회 스마트혁신센터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31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EDB77-FD8B-40B5-AACB-2C532721A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32729-833F-42ED-B9FB-7458DDDFE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한국표준협회 스마트혁신센터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98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3ED9E84-37E5-4494-91BE-480C5E67D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C5BA847-FC8C-461F-9713-F5F77F579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한국표준협회 스마트혁신센터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15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D9366DE-F2B0-4CD0-AACE-768BA50DC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660FC9A-66CA-4BF4-8F87-49EB886A4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한국표준협회 스마트혁신센터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32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A861D56-2489-4DBB-8B01-F2ED19059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D77FB4C-6183-4F5C-B23A-199D17567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한국표준협회 스마트혁신센터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67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EFFB8DD-353D-4F1F-85B0-327C2B871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D723DF0-6623-4066-BD6E-5848A688D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한국표준협회 스마트혁신센터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554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A971F9E-FD33-472E-9CAC-94C3C82DF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56FECB7-A0CA-4B19-9C66-DC34DAFAD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한국표준협회 스마트혁신센터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55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/>
              <a:t>그림을 추가하려면 아이콘을 클릭하십시오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212F091-4FE4-4392-A426-6F8FD512F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BD337F9-1F1A-4679-932B-AE7E689E4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한국표준협회 스마트혁신센터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885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34022AB-FE12-4A31-95CF-4E54413BB5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1038" y="365125"/>
            <a:ext cx="854392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  <a:endParaRPr lang="en-US" altLang="ko-KR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E0FA130-D5B3-4486-9527-65CA3D6555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altLang="ko-K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CF6B0-0CFF-4D9C-ADA5-5587B1A12B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B96F5-8721-429E-8838-AAE75E3E94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latinLnBrk="1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ko-KR" altLang="en-US"/>
              <a:t>한국표준협회 스마트혁신센터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1" r:id="rId12"/>
    <p:sldLayoutId id="2147483822" r:id="rId13"/>
    <p:sldLayoutId id="2147483823" r:id="rId14"/>
    <p:sldLayoutId id="2147483824" r:id="rId15"/>
  </p:sldLayoutIdLst>
  <p:hf sldNum="0" hdr="0" ftr="0" dt="0"/>
  <p:txStyles>
    <p:titleStyle>
      <a:lvl1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ea typeface="나눔고딕" panose="020D0604000000000000" pitchFamily="50" charset="-127"/>
        </a:defRPr>
      </a:lvl2pPr>
      <a:lvl3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ea typeface="나눔고딕" panose="020D0604000000000000" pitchFamily="50" charset="-127"/>
        </a:defRPr>
      </a:lvl3pPr>
      <a:lvl4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ea typeface="나눔고딕" panose="020D0604000000000000" pitchFamily="50" charset="-127"/>
        </a:defRPr>
      </a:lvl4pPr>
      <a:lvl5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ea typeface="나눔고딕" panose="020D0604000000000000" pitchFamily="50" charset="-127"/>
        </a:defRPr>
      </a:lvl5pPr>
      <a:lvl6pPr marL="4572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ea typeface="나눔고딕" panose="020D0604000000000000" pitchFamily="50" charset="-127"/>
        </a:defRPr>
      </a:lvl6pPr>
      <a:lvl7pPr marL="9144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ea typeface="나눔고딕" panose="020D0604000000000000" pitchFamily="50" charset="-127"/>
        </a:defRPr>
      </a:lvl7pPr>
      <a:lvl8pPr marL="13716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ea typeface="나눔고딕" panose="020D0604000000000000" pitchFamily="50" charset="-127"/>
        </a:defRPr>
      </a:lvl8pPr>
      <a:lvl9pPr marL="18288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ea typeface="나눔고딕" panose="020D0604000000000000" pitchFamily="50" charset="-127"/>
        </a:defRPr>
      </a:lvl9pPr>
    </p:titleStyle>
    <p:bodyStyle>
      <a:lvl1pPr marL="228600" indent="-228600" algn="l" rtl="0" eaLnBrk="0" fontAlgn="base" latinLnBrk="1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AutoShape 2">
            <a:extLst>
              <a:ext uri="{FF2B5EF4-FFF2-40B4-BE49-F238E27FC236}">
                <a16:creationId xmlns:a16="http://schemas.microsoft.com/office/drawing/2014/main" id="{1E1C65CC-B0CA-45E3-BA91-8DF819BA830F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165225" y="-7938"/>
            <a:ext cx="6046788" cy="370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53" tIns="41476" rIns="82953" bIns="41476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633">
              <a:solidFill>
                <a:prstClr val="black"/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154DBE-AC1A-4C06-AA61-B3779EF3BB5A}"/>
              </a:ext>
            </a:extLst>
          </p:cNvPr>
          <p:cNvSpPr txBox="1"/>
          <p:nvPr/>
        </p:nvSpPr>
        <p:spPr>
          <a:xfrm>
            <a:off x="1" y="1847056"/>
            <a:ext cx="9905999" cy="1569660"/>
          </a:xfrm>
          <a:prstGeom prst="rect">
            <a:avLst/>
          </a:prstGeom>
          <a:noFill/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200" b="1" dirty="0">
                <a:solidFill>
                  <a:srgbClr val="21457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㈜</a:t>
            </a:r>
            <a:r>
              <a:rPr lang="en-US" altLang="ko-KR" sz="3200" b="1" dirty="0">
                <a:solidFill>
                  <a:srgbClr val="21457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0000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600" b="1" dirty="0" err="1">
                <a:solidFill>
                  <a:srgbClr val="21457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스마트공장</a:t>
            </a:r>
            <a:r>
              <a:rPr lang="ko-KR" altLang="en-US" sz="3600" b="1" dirty="0">
                <a:solidFill>
                  <a:srgbClr val="21457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b="1" dirty="0" err="1">
                <a:solidFill>
                  <a:srgbClr val="21457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수준확인</a:t>
            </a:r>
            <a:r>
              <a:rPr lang="ko-KR" altLang="en-US" sz="3600" b="1" dirty="0">
                <a:solidFill>
                  <a:srgbClr val="214579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심사보고서</a:t>
            </a:r>
            <a:endParaRPr lang="en-US" altLang="ko-KR" sz="3600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A5A3AE-5E52-4A18-9535-C0C41192051B}"/>
              </a:ext>
            </a:extLst>
          </p:cNvPr>
          <p:cNvSpPr txBox="1"/>
          <p:nvPr/>
        </p:nvSpPr>
        <p:spPr>
          <a:xfrm>
            <a:off x="3935388" y="5266076"/>
            <a:ext cx="2035224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b="1" dirty="0">
                <a:latin typeface="+mn-ea"/>
                <a:ea typeface="+mn-ea"/>
                <a:cs typeface="Tahoma" panose="020B0604030504040204" pitchFamily="34" charset="0"/>
              </a:rPr>
              <a:t>YYYY. MM. DD.</a:t>
            </a:r>
            <a:endParaRPr lang="ko-KR" altLang="en-US" sz="1600" b="1" dirty="0">
              <a:latin typeface="+mn-ea"/>
              <a:ea typeface="+mn-ea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52425" y="407862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409037624" descr="EMB00000898012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4" y="6316910"/>
            <a:ext cx="3152775" cy="46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091C370-44F2-5DB9-B767-9E0CDCB14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303" y="6434674"/>
            <a:ext cx="3152775" cy="23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08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텍스트 개체 틀 10">
            <a:extLst>
              <a:ext uri="{FF2B5EF4-FFF2-40B4-BE49-F238E27FC236}">
                <a16:creationId xmlns:a16="http://schemas.microsoft.com/office/drawing/2014/main" id="{31A36DEE-C7BC-44F5-BFAE-E936EFCD78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>
            <a:normAutofit/>
            <a:sp3d>
              <a:bevelT w="0" h="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dirty="0"/>
              <a:t>3. </a:t>
            </a:r>
            <a:r>
              <a:rPr dirty="0"/>
              <a:t>진단결과 종합</a:t>
            </a:r>
          </a:p>
        </p:txBody>
      </p:sp>
      <p:sp>
        <p:nvSpPr>
          <p:cNvPr id="29701" name="Rectangle 7">
            <a:extLst>
              <a:ext uri="{FF2B5EF4-FFF2-40B4-BE49-F238E27FC236}">
                <a16:creationId xmlns:a16="http://schemas.microsoft.com/office/drawing/2014/main" id="{E88677BC-7C14-49C9-8419-2ECEAA0CE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450" y="787400"/>
            <a:ext cx="2862093" cy="34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454" tIns="47727" rIns="95454" bIns="47727">
            <a:spAutoFit/>
          </a:bodyPr>
          <a:lstStyle>
            <a:lvl1pPr marL="265113" indent="-265113"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kumimoji="1" lang="ko-KR" altLang="en-US" sz="1600" b="1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 Unicode MS" panose="020B0604020202020204" pitchFamily="50" charset="-127"/>
              </a:rPr>
              <a:t>구축시스템</a:t>
            </a:r>
            <a:r>
              <a:rPr kumimoji="1" lang="ko-KR" altLang="en-US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 Unicode MS" panose="020B0604020202020204" pitchFamily="50" charset="-127"/>
              </a:rPr>
              <a:t> </a:t>
            </a:r>
            <a:r>
              <a:rPr kumimoji="1" lang="ko-KR" altLang="en-US" sz="1600" b="1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 Unicode MS" panose="020B0604020202020204" pitchFamily="50" charset="-127"/>
              </a:rPr>
              <a:t>스마트화</a:t>
            </a:r>
            <a:r>
              <a:rPr kumimoji="1" lang="ko-KR" altLang="en-US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 Unicode MS" panose="020B0604020202020204" pitchFamily="50" charset="-127"/>
              </a:rPr>
              <a:t> 수준</a:t>
            </a:r>
          </a:p>
        </p:txBody>
      </p:sp>
      <p:graphicFrame>
        <p:nvGraphicFramePr>
          <p:cNvPr id="86" name="표 85">
            <a:extLst>
              <a:ext uri="{FF2B5EF4-FFF2-40B4-BE49-F238E27FC236}">
                <a16:creationId xmlns:a16="http://schemas.microsoft.com/office/drawing/2014/main" id="{2BCA6F39-1B25-401D-8B2E-9FE8751F56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233317"/>
              </p:ext>
            </p:extLst>
          </p:nvPr>
        </p:nvGraphicFramePr>
        <p:xfrm>
          <a:off x="3332164" y="1131754"/>
          <a:ext cx="3040062" cy="1043688"/>
        </p:xfrm>
        <a:graphic>
          <a:graphicData uri="http://schemas.openxmlformats.org/drawingml/2006/table">
            <a:tbl>
              <a:tblPr firstRow="1" bandRow="1"/>
              <a:tblGrid>
                <a:gridCol w="3040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596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err="1">
                          <a:latin typeface="+mn-ea"/>
                          <a:ea typeface="+mn-ea"/>
                        </a:rPr>
                        <a:t>구축시스템</a:t>
                      </a:r>
                      <a:r>
                        <a:rPr lang="ko-KR" altLang="en-US" sz="180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800" dirty="0" err="1">
                          <a:latin typeface="+mn-ea"/>
                          <a:ea typeface="+mn-ea"/>
                        </a:rPr>
                        <a:t>스마트화</a:t>
                      </a:r>
                      <a:r>
                        <a:rPr lang="ko-KR" altLang="en-US" sz="1800" dirty="0">
                          <a:latin typeface="+mn-ea"/>
                          <a:ea typeface="+mn-ea"/>
                        </a:rPr>
                        <a:t> 수준</a:t>
                      </a:r>
                    </a:p>
                  </a:txBody>
                  <a:tcPr marL="91450" marR="91450" marT="45686" marB="4568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74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중간</a:t>
                      </a:r>
                      <a:r>
                        <a:rPr lang="en-US" altLang="ko-KR" sz="2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1(</a:t>
                      </a:r>
                      <a:r>
                        <a:rPr lang="ko-KR" altLang="en-US" sz="2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중간</a:t>
                      </a:r>
                      <a:r>
                        <a:rPr lang="en-US" altLang="ko-KR" sz="2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1-2)</a:t>
                      </a:r>
                      <a:endParaRPr lang="ko-KR" altLang="en-US" sz="2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91450" marR="91450" marT="45686" marB="4568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F5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334885"/>
              </p:ext>
            </p:extLst>
          </p:nvPr>
        </p:nvGraphicFramePr>
        <p:xfrm>
          <a:off x="461963" y="3276599"/>
          <a:ext cx="9001124" cy="3269416"/>
        </p:xfrm>
        <a:graphic>
          <a:graphicData uri="http://schemas.openxmlformats.org/drawingml/2006/table">
            <a:tbl>
              <a:tblPr/>
              <a:tblGrid>
                <a:gridCol w="1320620">
                  <a:extLst>
                    <a:ext uri="{9D8B030D-6E8A-4147-A177-3AD203B41FA5}">
                      <a16:colId xmlns:a16="http://schemas.microsoft.com/office/drawing/2014/main" val="1088974414"/>
                    </a:ext>
                  </a:extLst>
                </a:gridCol>
                <a:gridCol w="1419375">
                  <a:extLst>
                    <a:ext uri="{9D8B030D-6E8A-4147-A177-3AD203B41FA5}">
                      <a16:colId xmlns:a16="http://schemas.microsoft.com/office/drawing/2014/main" val="2247755447"/>
                    </a:ext>
                  </a:extLst>
                </a:gridCol>
                <a:gridCol w="6261129">
                  <a:extLst>
                    <a:ext uri="{9D8B030D-6E8A-4147-A177-3AD203B41FA5}">
                      <a16:colId xmlns:a16="http://schemas.microsoft.com/office/drawing/2014/main" val="1240768498"/>
                    </a:ext>
                  </a:extLst>
                </a:gridCol>
              </a:tblGrid>
              <a:tr h="37050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10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구축 시스템</a:t>
                      </a:r>
                      <a:endParaRPr lang="ko-KR" altLang="en-US" sz="1200" kern="10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10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진단 </a:t>
                      </a:r>
                      <a:r>
                        <a:rPr lang="ko-KR" altLang="en-US" sz="1200" b="1" kern="10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수준결과</a:t>
                      </a:r>
                      <a:endParaRPr lang="ko-KR" altLang="en-US" sz="1200" kern="10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10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진단평가 요약</a:t>
                      </a:r>
                      <a:endParaRPr lang="ko-KR" altLang="en-US" sz="1200" kern="10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109373"/>
                  </a:ext>
                </a:extLst>
              </a:tr>
              <a:tr h="57978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10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현장자동화</a:t>
                      </a:r>
                      <a:endParaRPr lang="ko-KR" altLang="en-US" sz="1200" kern="10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b="1" i="1" kern="100" spc="0" dirty="0">
                        <a:solidFill>
                          <a:srgbClr val="A6A6A6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i="1" kern="100" spc="0" dirty="0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</a:rPr>
                        <a:t>000000</a:t>
                      </a:r>
                      <a:endParaRPr lang="ko-KR" altLang="en-US" sz="1050" i="1" kern="100" spc="0" dirty="0">
                        <a:solidFill>
                          <a:srgbClr val="A6A6A6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1871866"/>
                  </a:ext>
                </a:extLst>
              </a:tr>
              <a:tr h="57978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10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공장운영</a:t>
                      </a:r>
                      <a:endParaRPr lang="ko-KR" altLang="en-US" sz="1200" kern="10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b="1" i="1" kern="100" spc="0" dirty="0">
                        <a:solidFill>
                          <a:srgbClr val="A6A6A6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i="1" kern="100" spc="0" dirty="0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</a:rPr>
                        <a:t>000000</a:t>
                      </a:r>
                      <a:endParaRPr lang="ko-KR" altLang="en-US" sz="1050" i="1" kern="100" spc="0" dirty="0">
                        <a:solidFill>
                          <a:srgbClr val="A6A6A6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1216643"/>
                  </a:ext>
                </a:extLst>
              </a:tr>
              <a:tr h="57978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10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기업자원관리</a:t>
                      </a:r>
                      <a:endParaRPr lang="ko-KR" altLang="en-US" sz="1200" kern="10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b="1" i="1" kern="100" spc="0" dirty="0">
                        <a:solidFill>
                          <a:srgbClr val="A6A6A6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i="1" kern="100" spc="0" dirty="0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</a:rPr>
                        <a:t>000000</a:t>
                      </a:r>
                      <a:endParaRPr lang="ko-KR" altLang="en-US" sz="1050" i="1" kern="100" spc="0" dirty="0">
                        <a:solidFill>
                          <a:srgbClr val="A6A6A6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9139239"/>
                  </a:ext>
                </a:extLst>
              </a:tr>
              <a:tr h="57978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10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제품개발</a:t>
                      </a:r>
                      <a:endParaRPr lang="ko-KR" altLang="en-US" sz="1200" kern="10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b="1" i="1" kern="100" spc="0" dirty="0">
                        <a:solidFill>
                          <a:srgbClr val="A6A6A6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0" indent="-127000" algn="l" fontAlgn="base" latinLnBrk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i="1" kern="100" spc="0" dirty="0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</a:rPr>
                        <a:t>000000</a:t>
                      </a:r>
                      <a:endParaRPr lang="ko-KR" altLang="en-US" sz="1050" i="1" kern="100" spc="0" dirty="0">
                        <a:solidFill>
                          <a:srgbClr val="A6A6A6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8109988"/>
                  </a:ext>
                </a:extLst>
              </a:tr>
              <a:tr h="57978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10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공급사슬관리</a:t>
                      </a:r>
                      <a:endParaRPr lang="ko-KR" altLang="en-US" sz="1200" kern="10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b="1" i="1" kern="100" spc="0" dirty="0">
                        <a:solidFill>
                          <a:srgbClr val="A6A6A6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i="1" kern="100" spc="0" dirty="0">
                          <a:solidFill>
                            <a:srgbClr val="A6A6A6"/>
                          </a:solidFill>
                          <a:effectLst/>
                          <a:latin typeface="맑은 고딕" panose="020B0503020000020004" pitchFamily="50" charset="-127"/>
                        </a:rPr>
                        <a:t>000000</a:t>
                      </a:r>
                      <a:endParaRPr lang="ko-KR" altLang="en-US" sz="1050" i="1" kern="100" spc="0" dirty="0">
                        <a:solidFill>
                          <a:srgbClr val="A6A6A6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702505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66825" y="2402855"/>
            <a:ext cx="7391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o-KR" altLang="en-US" i="1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㈜</a:t>
            </a:r>
            <a:r>
              <a:rPr lang="ko-KR" altLang="en-US" i="1" dirty="0" err="1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ㅇㅇㅇ의</a:t>
            </a:r>
            <a:r>
              <a:rPr lang="ko-KR" altLang="en-US" i="1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i="1" dirty="0" err="1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현장자동화</a:t>
            </a:r>
            <a:r>
              <a:rPr lang="en-US" altLang="ko-KR" i="1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i="1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기업자원 관리</a:t>
            </a:r>
            <a:r>
              <a:rPr lang="en-US" altLang="ko-KR" i="1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i="1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en-US" altLang="ko-KR" i="1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00000 ,</a:t>
            </a:r>
            <a:r>
              <a:rPr lang="ko-KR" altLang="en-US" i="1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항목에 의거하여 </a:t>
            </a:r>
            <a:endParaRPr lang="en-US" altLang="ko-KR" i="1" dirty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i="1" dirty="0" err="1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구축시스템</a:t>
            </a:r>
            <a:r>
              <a:rPr lang="ko-KR" altLang="en-US" i="1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i="1" dirty="0" err="1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스마트화</a:t>
            </a:r>
            <a:r>
              <a:rPr lang="ko-KR" altLang="en-US" i="1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수준 기초로 평가됨</a:t>
            </a:r>
          </a:p>
        </p:txBody>
      </p:sp>
      <p:sp>
        <p:nvSpPr>
          <p:cNvPr id="2" name="TextBox 1"/>
          <p:cNvSpPr txBox="1"/>
          <p:nvPr/>
        </p:nvSpPr>
        <p:spPr>
          <a:xfrm rot="19365508">
            <a:off x="4210415" y="4482353"/>
            <a:ext cx="4323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>
                <a:solidFill>
                  <a:srgbClr val="FF0000"/>
                </a:solidFill>
              </a:rPr>
              <a:t>주지표</a:t>
            </a:r>
            <a:r>
              <a:rPr lang="ko-KR" altLang="en-US" dirty="0">
                <a:solidFill>
                  <a:srgbClr val="FF0000"/>
                </a:solidFill>
              </a:rPr>
              <a:t> 평가 내용과 맞추어 작성해야 한다</a:t>
            </a:r>
            <a:r>
              <a:rPr lang="en-US" altLang="ko-KR" dirty="0">
                <a:solidFill>
                  <a:srgbClr val="FF0000"/>
                </a:solidFill>
              </a:rPr>
              <a:t>.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578499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E79FB71F-1B47-4AB8-801A-7A2CFB3A2830}"/>
              </a:ext>
            </a:extLst>
          </p:cNvPr>
          <p:cNvCxnSpPr/>
          <p:nvPr/>
        </p:nvCxnSpPr>
        <p:spPr>
          <a:xfrm>
            <a:off x="750888" y="3855731"/>
            <a:ext cx="7366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차트 103">
            <a:extLst>
              <a:ext uri="{FF2B5EF4-FFF2-40B4-BE49-F238E27FC236}">
                <a16:creationId xmlns:a16="http://schemas.microsoft.com/office/drawing/2014/main" id="{84ED2EEE-F7EF-4792-BBFD-903251C066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4500659"/>
              </p:ext>
            </p:extLst>
          </p:nvPr>
        </p:nvGraphicFramePr>
        <p:xfrm>
          <a:off x="369888" y="1939925"/>
          <a:ext cx="7556500" cy="3011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텍스트 개체 틀 10">
            <a:extLst>
              <a:ext uri="{FF2B5EF4-FFF2-40B4-BE49-F238E27FC236}">
                <a16:creationId xmlns:a16="http://schemas.microsoft.com/office/drawing/2014/main" id="{31A36DEE-C7BC-44F5-BFAE-E936EFCD78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>
            <a:normAutofit/>
            <a:sp3d>
              <a:bevelT w="0" h="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dirty="0"/>
              <a:t>3. </a:t>
            </a:r>
            <a:r>
              <a:rPr dirty="0"/>
              <a:t>진단결과 종합</a:t>
            </a:r>
          </a:p>
        </p:txBody>
      </p:sp>
      <p:sp>
        <p:nvSpPr>
          <p:cNvPr id="29701" name="Rectangle 7">
            <a:extLst>
              <a:ext uri="{FF2B5EF4-FFF2-40B4-BE49-F238E27FC236}">
                <a16:creationId xmlns:a16="http://schemas.microsoft.com/office/drawing/2014/main" id="{E88677BC-7C14-49C9-8419-2ECEAA0CE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450" y="787400"/>
            <a:ext cx="2584774" cy="34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454" tIns="47727" rIns="95454" bIns="47727">
            <a:spAutoFit/>
          </a:bodyPr>
          <a:lstStyle>
            <a:lvl1pPr marL="265113" indent="-265113"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kumimoji="1" lang="ko-KR" altLang="en-US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 Unicode MS" panose="020B0604020202020204" pitchFamily="50" charset="-127"/>
              </a:rPr>
              <a:t>기업제조혁신역량 수준</a:t>
            </a:r>
          </a:p>
        </p:txBody>
      </p:sp>
      <p:sp>
        <p:nvSpPr>
          <p:cNvPr id="29702" name="내용 개체 틀 2">
            <a:extLst>
              <a:ext uri="{FF2B5EF4-FFF2-40B4-BE49-F238E27FC236}">
                <a16:creationId xmlns:a16="http://schemas.microsoft.com/office/drawing/2014/main" id="{2C66B029-FC8B-41C4-A6EB-4048E5ACA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1230313"/>
            <a:ext cx="886618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Font typeface="나눔고딕" panose="020D0604000000000000" pitchFamily="50" charset="-127"/>
              <a:buChar char="◦"/>
            </a:pPr>
            <a:r>
              <a:rPr lang="ko-KR" altLang="en-US" sz="1200" dirty="0">
                <a:solidFill>
                  <a:srgbClr val="181717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기업제조혁신역량 수준은 </a:t>
            </a:r>
            <a:r>
              <a:rPr lang="en-US" altLang="ko-KR" sz="1200" b="1" u="sng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Level 0</a:t>
            </a:r>
            <a:r>
              <a:rPr lang="ko-KR" altLang="en-US" sz="1200" dirty="0">
                <a:solidFill>
                  <a:srgbClr val="181717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로 나타남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(</a:t>
            </a:r>
            <a:r>
              <a:rPr lang="en-US" altLang="ko-KR" sz="12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000</a:t>
            </a:r>
            <a:r>
              <a:rPr lang="ko-KR" altLang="en-US" sz="12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점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나눔고딕" panose="020D0604000000000000" pitchFamily="50" charset="-127"/>
              <a:buChar char="◦"/>
            </a:pPr>
            <a:r>
              <a:rPr lang="ko-KR" altLang="en-US" sz="1100" dirty="0" err="1">
                <a:solidFill>
                  <a:srgbClr val="181717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리더쉽과</a:t>
            </a:r>
            <a:r>
              <a:rPr lang="ko-KR" altLang="en-US" sz="1100" dirty="0">
                <a:solidFill>
                  <a:srgbClr val="181717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전략</a:t>
            </a:r>
            <a:r>
              <a:rPr lang="en-US" altLang="ko-KR" sz="1100" dirty="0">
                <a:solidFill>
                  <a:srgbClr val="181717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</a:t>
            </a:r>
            <a:r>
              <a:rPr lang="ko-KR" altLang="en-US" sz="1100" dirty="0">
                <a:solidFill>
                  <a:srgbClr val="181717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제품개발</a:t>
            </a:r>
            <a:r>
              <a:rPr lang="en-US" altLang="ko-KR" sz="1100" dirty="0">
                <a:solidFill>
                  <a:srgbClr val="181717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</a:t>
            </a:r>
            <a:r>
              <a:rPr lang="ko-KR" altLang="en-US" sz="1100" dirty="0">
                <a:solidFill>
                  <a:srgbClr val="181717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생산계획</a:t>
            </a:r>
            <a:r>
              <a:rPr lang="en-US" altLang="ko-KR" sz="1100" dirty="0">
                <a:solidFill>
                  <a:srgbClr val="181717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</a:t>
            </a:r>
            <a:r>
              <a:rPr lang="ko-KR" altLang="en-US" sz="1100" dirty="0">
                <a:solidFill>
                  <a:srgbClr val="181717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공정</a:t>
            </a:r>
            <a:r>
              <a:rPr lang="en-US" altLang="ko-KR" sz="1100" dirty="0">
                <a:solidFill>
                  <a:srgbClr val="181717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/</a:t>
            </a:r>
            <a:r>
              <a:rPr lang="ko-KR" altLang="en-US" sz="1100" dirty="0">
                <a:solidFill>
                  <a:srgbClr val="181717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품질</a:t>
            </a:r>
            <a:r>
              <a:rPr lang="en-US" altLang="ko-KR" sz="1100" dirty="0">
                <a:solidFill>
                  <a:srgbClr val="181717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/</a:t>
            </a:r>
            <a:r>
              <a:rPr lang="ko-KR" altLang="en-US" sz="1100" dirty="0">
                <a:solidFill>
                  <a:srgbClr val="181717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설비관리</a:t>
            </a:r>
            <a:r>
              <a:rPr lang="en-US" altLang="ko-KR" sz="1100" dirty="0">
                <a:solidFill>
                  <a:srgbClr val="181717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</a:t>
            </a:r>
            <a:r>
              <a:rPr lang="ko-KR" altLang="en-US" sz="1100" dirty="0">
                <a:solidFill>
                  <a:srgbClr val="181717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물류운영</a:t>
            </a:r>
            <a:r>
              <a:rPr lang="en-US" altLang="ko-KR" sz="1100" dirty="0">
                <a:solidFill>
                  <a:srgbClr val="181717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1100" dirty="0">
                <a:solidFill>
                  <a:srgbClr val="181717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영역이 상대적으로 높은 수준으로 나타남</a:t>
            </a:r>
            <a:endParaRPr lang="en-US" altLang="ko-KR" sz="1100" dirty="0">
              <a:solidFill>
                <a:srgbClr val="181717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나눔고딕" panose="020D0604000000000000" pitchFamily="50" charset="-127"/>
              <a:buChar char="◦"/>
            </a:pPr>
            <a:r>
              <a:rPr lang="ko-KR" altLang="en-US" sz="1100" dirty="0">
                <a:solidFill>
                  <a:srgbClr val="181717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정보시스템</a:t>
            </a:r>
            <a:r>
              <a:rPr lang="en-US" altLang="ko-KR" sz="1100" dirty="0">
                <a:solidFill>
                  <a:srgbClr val="181717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lang="ko-KR" altLang="en-US" sz="1100" dirty="0">
                <a:solidFill>
                  <a:srgbClr val="181717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설비자동화</a:t>
            </a:r>
            <a:r>
              <a:rPr lang="en-US" altLang="ko-KR" sz="1100" dirty="0">
                <a:solidFill>
                  <a:srgbClr val="181717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lang="ko-KR" altLang="en-US" sz="1100" dirty="0">
                <a:solidFill>
                  <a:srgbClr val="181717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성과관리</a:t>
            </a:r>
            <a:r>
              <a:rPr lang="en-US" altLang="ko-KR" sz="1100" dirty="0">
                <a:solidFill>
                  <a:srgbClr val="181717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1100" dirty="0">
                <a:solidFill>
                  <a:srgbClr val="181717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영역이 상대적으로 낮은 수준으로 나타남</a:t>
            </a:r>
          </a:p>
        </p:txBody>
      </p:sp>
      <p:graphicFrame>
        <p:nvGraphicFramePr>
          <p:cNvPr id="86" name="표 85">
            <a:extLst>
              <a:ext uri="{FF2B5EF4-FFF2-40B4-BE49-F238E27FC236}">
                <a16:creationId xmlns:a16="http://schemas.microsoft.com/office/drawing/2014/main" id="{2BCA6F39-1B25-401D-8B2E-9FE8751F5604}"/>
              </a:ext>
            </a:extLst>
          </p:cNvPr>
          <p:cNvGraphicFramePr>
            <a:graphicFrameLocks noGrp="1"/>
          </p:cNvGraphicFramePr>
          <p:nvPr/>
        </p:nvGraphicFramePr>
        <p:xfrm>
          <a:off x="8099425" y="820527"/>
          <a:ext cx="1423988" cy="1368215"/>
        </p:xfrm>
        <a:graphic>
          <a:graphicData uri="http://schemas.openxmlformats.org/drawingml/2006/table">
            <a:tbl>
              <a:tblPr firstRow="1" bandRow="1"/>
              <a:tblGrid>
                <a:gridCol w="1423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0666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>
                          <a:latin typeface="+mn-ea"/>
                          <a:ea typeface="+mn-ea"/>
                        </a:rPr>
                        <a:t>확인 수준</a:t>
                      </a:r>
                    </a:p>
                  </a:txBody>
                  <a:tcPr marL="91450" marR="91450" marT="45686" marB="4568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7549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28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Level 0</a:t>
                      </a:r>
                      <a:endParaRPr lang="ko-KR" altLang="en-US" sz="28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91450" marR="91450" marT="45686" marB="4568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F5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711" name="Rectangle 7">
            <a:extLst>
              <a:ext uri="{FF2B5EF4-FFF2-40B4-BE49-F238E27FC236}">
                <a16:creationId xmlns:a16="http://schemas.microsoft.com/office/drawing/2014/main" id="{CD689A9F-E84B-48BF-BFB1-64FFCAB90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863" y="5016500"/>
            <a:ext cx="12890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454" tIns="47727" rIns="95454" bIns="47727">
            <a:spAutoFit/>
          </a:bodyPr>
          <a:lstStyle>
            <a:lvl1pPr marL="265113" indent="-265113"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kumimoji="1" lang="ko-KR" altLang="en-US" sz="1600" b="1">
                <a:solidFill>
                  <a:srgbClr val="000000"/>
                </a:solidFill>
                <a:latin typeface="나눔고딕" panose="020D0604000000000000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개선 방향</a:t>
            </a:r>
          </a:p>
        </p:txBody>
      </p:sp>
      <p:sp>
        <p:nvSpPr>
          <p:cNvPr id="29712" name="내용 개체 틀 2">
            <a:extLst>
              <a:ext uri="{FF2B5EF4-FFF2-40B4-BE49-F238E27FC236}">
                <a16:creationId xmlns:a16="http://schemas.microsoft.com/office/drawing/2014/main" id="{2F3B9581-7EDF-4894-A59D-719BDD3BC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5346700"/>
            <a:ext cx="93868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ko-KR" sz="9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O 0000000000000000000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ko-KR" sz="9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O 0000000000000000000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ko-KR" sz="9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O 0000000000000000000(Level 1 </a:t>
            </a:r>
            <a:r>
              <a:rPr lang="en-US" altLang="ko-KR" sz="9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 Level 2</a:t>
            </a:r>
            <a:r>
              <a:rPr lang="ko-KR" altLang="en-US" sz="9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로 수준 향상</a:t>
            </a:r>
            <a:r>
              <a:rPr lang="en-US" altLang="ko-KR" sz="9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  <a:endParaRPr lang="en-US" altLang="ko-KR" sz="900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01" name="직사각형 100">
            <a:extLst>
              <a:ext uri="{FF2B5EF4-FFF2-40B4-BE49-F238E27FC236}">
                <a16:creationId xmlns:a16="http://schemas.microsoft.com/office/drawing/2014/main" id="{69611490-85FD-4C22-AFE7-3CAA71BC2102}"/>
              </a:ext>
            </a:extLst>
          </p:cNvPr>
          <p:cNvSpPr/>
          <p:nvPr/>
        </p:nvSpPr>
        <p:spPr bwMode="auto">
          <a:xfrm>
            <a:off x="2114550" y="2824163"/>
            <a:ext cx="573088" cy="1811337"/>
          </a:xfrm>
          <a:prstGeom prst="rect">
            <a:avLst/>
          </a:prstGeom>
          <a:noFill/>
          <a:ln w="28575">
            <a:solidFill>
              <a:srgbClr val="0000FF"/>
            </a:solidFill>
          </a:ln>
          <a:effectLst>
            <a:outerShdw dist="35921" dir="2700000" algn="ctr" rotWithShape="0">
              <a:srgbClr val="E7E6E6"/>
            </a:outerShdw>
          </a:effec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kern="0">
              <a:solidFill>
                <a:prstClr val="black"/>
              </a:solidFill>
              <a:latin typeface="나눔고딕"/>
              <a:ea typeface="나눔고딕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8D8605E6-C5F0-40EC-9CBE-6098E23463A1}"/>
              </a:ext>
            </a:extLst>
          </p:cNvPr>
          <p:cNvSpPr/>
          <p:nvPr/>
        </p:nvSpPr>
        <p:spPr bwMode="auto">
          <a:xfrm>
            <a:off x="1477963" y="2824163"/>
            <a:ext cx="571500" cy="1819275"/>
          </a:xfrm>
          <a:prstGeom prst="rect">
            <a:avLst/>
          </a:prstGeom>
          <a:noFill/>
          <a:ln w="28575">
            <a:solidFill>
              <a:srgbClr val="0000FF"/>
            </a:solidFill>
          </a:ln>
          <a:effectLst>
            <a:outerShdw dist="35921" dir="2700000" algn="ctr" rotWithShape="0">
              <a:srgbClr val="E7E6E6"/>
            </a:outerShdw>
          </a:effec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kern="0">
              <a:solidFill>
                <a:prstClr val="black"/>
              </a:solidFill>
              <a:latin typeface="나눔고딕"/>
              <a:ea typeface="나눔고딕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0D872814-B14B-448C-B775-025645885360}"/>
              </a:ext>
            </a:extLst>
          </p:cNvPr>
          <p:cNvSpPr/>
          <p:nvPr/>
        </p:nvSpPr>
        <p:spPr bwMode="auto">
          <a:xfrm>
            <a:off x="2760663" y="2824163"/>
            <a:ext cx="571500" cy="1811337"/>
          </a:xfrm>
          <a:prstGeom prst="rect">
            <a:avLst/>
          </a:prstGeom>
          <a:noFill/>
          <a:ln w="28575">
            <a:solidFill>
              <a:srgbClr val="0000FF"/>
            </a:solidFill>
          </a:ln>
          <a:effectLst>
            <a:outerShdw dist="35921" dir="2700000" algn="ctr" rotWithShape="0">
              <a:srgbClr val="E7E6E6"/>
            </a:outerShdw>
          </a:effec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kern="0">
              <a:solidFill>
                <a:prstClr val="black"/>
              </a:solidFill>
              <a:latin typeface="나눔고딕"/>
              <a:ea typeface="나눔고딕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B787390B-5359-49DC-A12D-79F317CA73A1}"/>
              </a:ext>
            </a:extLst>
          </p:cNvPr>
          <p:cNvSpPr/>
          <p:nvPr/>
        </p:nvSpPr>
        <p:spPr bwMode="auto">
          <a:xfrm>
            <a:off x="3398838" y="2830515"/>
            <a:ext cx="573087" cy="1811336"/>
          </a:xfrm>
          <a:prstGeom prst="rect">
            <a:avLst/>
          </a:prstGeom>
          <a:noFill/>
          <a:ln w="28575">
            <a:solidFill>
              <a:srgbClr val="0000FF"/>
            </a:solidFill>
          </a:ln>
          <a:effectLst>
            <a:outerShdw dist="35921" dir="2700000" algn="ctr" rotWithShape="0">
              <a:srgbClr val="E7E6E6"/>
            </a:outerShdw>
          </a:effec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kern="0">
              <a:solidFill>
                <a:prstClr val="black"/>
              </a:solidFill>
              <a:latin typeface="나눔고딕"/>
              <a:ea typeface="나눔고딕"/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C9B00FD2-2495-4DE6-ACE4-21B7437DEF85}"/>
              </a:ext>
            </a:extLst>
          </p:cNvPr>
          <p:cNvSpPr/>
          <p:nvPr/>
        </p:nvSpPr>
        <p:spPr bwMode="auto">
          <a:xfrm>
            <a:off x="5332413" y="3060012"/>
            <a:ext cx="554037" cy="1702488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dist="35921" dir="2700000" algn="ctr" rotWithShape="0">
              <a:srgbClr val="E7E6E6"/>
            </a:outerShdw>
          </a:effec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kern="0">
              <a:solidFill>
                <a:prstClr val="black"/>
              </a:solidFill>
              <a:latin typeface="나눔고딕"/>
              <a:ea typeface="나눔고딕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82802106-D627-44F0-9D81-329C04E72828}"/>
              </a:ext>
            </a:extLst>
          </p:cNvPr>
          <p:cNvSpPr/>
          <p:nvPr/>
        </p:nvSpPr>
        <p:spPr bwMode="auto">
          <a:xfrm>
            <a:off x="5961063" y="3040063"/>
            <a:ext cx="552450" cy="1722437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dist="35921" dir="2700000" algn="ctr" rotWithShape="0">
              <a:srgbClr val="E7E6E6"/>
            </a:outerShdw>
          </a:effec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kern="0">
              <a:solidFill>
                <a:prstClr val="black"/>
              </a:solidFill>
              <a:latin typeface="나눔고딕"/>
              <a:ea typeface="나눔고딕"/>
            </a:endParaRPr>
          </a:p>
        </p:txBody>
      </p:sp>
      <p:grpSp>
        <p:nvGrpSpPr>
          <p:cNvPr id="29720" name="그룹 34">
            <a:extLst>
              <a:ext uri="{FF2B5EF4-FFF2-40B4-BE49-F238E27FC236}">
                <a16:creationId xmlns:a16="http://schemas.microsoft.com/office/drawing/2014/main" id="{68E599E4-2645-419A-BDB1-6E7FE735301E}"/>
              </a:ext>
            </a:extLst>
          </p:cNvPr>
          <p:cNvGrpSpPr>
            <a:grpSpLocks/>
          </p:cNvGrpSpPr>
          <p:nvPr/>
        </p:nvGrpSpPr>
        <p:grpSpPr bwMode="auto">
          <a:xfrm>
            <a:off x="8116888" y="2258802"/>
            <a:ext cx="879475" cy="2016125"/>
            <a:chOff x="8192480" y="2679772"/>
            <a:chExt cx="880320" cy="2811867"/>
          </a:xfrm>
        </p:grpSpPr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D7162DFD-36C6-4828-B224-FF9749902FAE}"/>
                </a:ext>
              </a:extLst>
            </p:cNvPr>
            <p:cNvSpPr/>
            <p:nvPr/>
          </p:nvSpPr>
          <p:spPr>
            <a:xfrm>
              <a:off x="8194069" y="5015615"/>
              <a:ext cx="878731" cy="476024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D6DCE0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000" b="1" kern="0" dirty="0">
                  <a:solidFill>
                    <a:srgbClr val="000000"/>
                  </a:solidFill>
                  <a:latin typeface="나눔고딕"/>
                  <a:ea typeface="+mn-ea"/>
                </a:rPr>
                <a:t>Level 0</a:t>
              </a:r>
              <a:endParaRPr lang="ko-KR" altLang="en-US" sz="1000" b="1" kern="0" dirty="0">
                <a:solidFill>
                  <a:srgbClr val="000000"/>
                </a:solidFill>
                <a:latin typeface="나눔고딕"/>
                <a:ea typeface="+mn-ea"/>
              </a:endParaRPr>
            </a:p>
          </p:txBody>
        </p:sp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EE465019-36EE-4D92-A99A-3B06E7849987}"/>
                </a:ext>
              </a:extLst>
            </p:cNvPr>
            <p:cNvSpPr/>
            <p:nvPr/>
          </p:nvSpPr>
          <p:spPr>
            <a:xfrm>
              <a:off x="8192480" y="4550661"/>
              <a:ext cx="880320" cy="476024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rgbClr val="D6DCE0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000" b="1" kern="0" dirty="0">
                  <a:solidFill>
                    <a:srgbClr val="000000"/>
                  </a:solidFill>
                  <a:latin typeface="나눔고딕"/>
                  <a:ea typeface="+mn-ea"/>
                </a:rPr>
                <a:t>Level 1</a:t>
              </a:r>
              <a:endParaRPr lang="ko-KR" altLang="en-US" sz="1000" b="1" kern="0" dirty="0">
                <a:solidFill>
                  <a:srgbClr val="000000"/>
                </a:solidFill>
                <a:latin typeface="나눔고딕"/>
                <a:ea typeface="+mn-ea"/>
              </a:endParaRPr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906C77B0-25CD-4B73-9161-B152285936FA}"/>
                </a:ext>
              </a:extLst>
            </p:cNvPr>
            <p:cNvSpPr/>
            <p:nvPr/>
          </p:nvSpPr>
          <p:spPr>
            <a:xfrm>
              <a:off x="8194069" y="4076850"/>
              <a:ext cx="877142" cy="476024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rgbClr val="D6DCE0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000" b="1" kern="0" dirty="0">
                  <a:solidFill>
                    <a:srgbClr val="000000"/>
                  </a:solidFill>
                  <a:latin typeface="나눔고딕"/>
                  <a:ea typeface="+mn-ea"/>
                </a:rPr>
                <a:t>Level 2</a:t>
              </a:r>
              <a:endParaRPr lang="ko-KR" altLang="en-US" sz="1000" b="1" kern="0" dirty="0">
                <a:solidFill>
                  <a:srgbClr val="000000"/>
                </a:solidFill>
                <a:latin typeface="나눔고딕"/>
                <a:ea typeface="+mn-ea"/>
              </a:endParaRPr>
            </a:p>
          </p:txBody>
        </p:sp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5BFE404E-7F40-44DD-A081-B7E052124548}"/>
                </a:ext>
              </a:extLst>
            </p:cNvPr>
            <p:cNvSpPr/>
            <p:nvPr/>
          </p:nvSpPr>
          <p:spPr>
            <a:xfrm>
              <a:off x="8192480" y="3603039"/>
              <a:ext cx="878730" cy="478239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solidFill>
                <a:srgbClr val="D6DCE0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000" b="1" kern="0" dirty="0">
                  <a:solidFill>
                    <a:srgbClr val="000000"/>
                  </a:solidFill>
                  <a:latin typeface="나눔고딕"/>
                  <a:ea typeface="+mn-ea"/>
                </a:rPr>
                <a:t>Level 3</a:t>
              </a:r>
              <a:endParaRPr lang="ko-KR" altLang="en-US" sz="1000" b="1" kern="0" dirty="0">
                <a:solidFill>
                  <a:srgbClr val="000000"/>
                </a:solidFill>
                <a:latin typeface="나눔고딕"/>
                <a:ea typeface="+mn-ea"/>
              </a:endParaRPr>
            </a:p>
          </p:txBody>
        </p:sp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32C47451-E5D8-4E2B-8008-E5D2BCDC5E57}"/>
                </a:ext>
              </a:extLst>
            </p:cNvPr>
            <p:cNvSpPr/>
            <p:nvPr/>
          </p:nvSpPr>
          <p:spPr>
            <a:xfrm>
              <a:off x="8194069" y="3162439"/>
              <a:ext cx="877142" cy="47602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rgbClr val="D6DCE0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000" b="1" kern="0" dirty="0">
                  <a:solidFill>
                    <a:srgbClr val="000000"/>
                  </a:solidFill>
                  <a:latin typeface="나눔고딕"/>
                  <a:ea typeface="+mn-ea"/>
                </a:rPr>
                <a:t>Level 4</a:t>
              </a:r>
              <a:endParaRPr lang="ko-KR" altLang="en-US" sz="1000" b="1" kern="0" dirty="0">
                <a:solidFill>
                  <a:srgbClr val="000000"/>
                </a:solidFill>
                <a:latin typeface="나눔고딕"/>
                <a:ea typeface="+mn-ea"/>
              </a:endParaRPr>
            </a:p>
          </p:txBody>
        </p:sp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EB4E9AA1-820A-4F97-81EF-685DF750AAC4}"/>
                </a:ext>
              </a:extLst>
            </p:cNvPr>
            <p:cNvSpPr/>
            <p:nvPr/>
          </p:nvSpPr>
          <p:spPr>
            <a:xfrm>
              <a:off x="8194069" y="2679772"/>
              <a:ext cx="877142" cy="476025"/>
            </a:xfrm>
            <a:prstGeom prst="rect">
              <a:avLst/>
            </a:prstGeom>
            <a:solidFill>
              <a:sysClr val="window" lastClr="FFFFFF">
                <a:lumMod val="50000"/>
              </a:sysClr>
            </a:solidFill>
            <a:ln w="12700" cap="flat" cmpd="sng" algn="ctr">
              <a:solidFill>
                <a:srgbClr val="D6DCE0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000" b="1" kern="0" dirty="0">
                  <a:solidFill>
                    <a:prstClr val="white"/>
                  </a:solidFill>
                  <a:latin typeface="나눔고딕"/>
                  <a:ea typeface="+mn-ea"/>
                </a:rPr>
                <a:t>Level 5</a:t>
              </a:r>
              <a:endParaRPr lang="ko-KR" altLang="en-US" sz="1000" b="1" kern="0" dirty="0">
                <a:solidFill>
                  <a:prstClr val="white"/>
                </a:solidFill>
                <a:latin typeface="나눔고딕"/>
                <a:ea typeface="+mn-ea"/>
              </a:endParaRPr>
            </a:p>
          </p:txBody>
        </p:sp>
      </p:grpSp>
      <p:sp>
        <p:nvSpPr>
          <p:cNvPr id="45" name="오른쪽 화살표 78">
            <a:extLst>
              <a:ext uri="{FF2B5EF4-FFF2-40B4-BE49-F238E27FC236}">
                <a16:creationId xmlns:a16="http://schemas.microsoft.com/office/drawing/2014/main" id="{57A90000-09C9-4A44-8634-D2ECC9C13360}"/>
              </a:ext>
            </a:extLst>
          </p:cNvPr>
          <p:cNvSpPr/>
          <p:nvPr/>
        </p:nvSpPr>
        <p:spPr>
          <a:xfrm flipH="1">
            <a:off x="9028113" y="3736183"/>
            <a:ext cx="762000" cy="258762"/>
          </a:xfrm>
          <a:prstGeom prst="rightArrow">
            <a:avLst>
              <a:gd name="adj1" fmla="val 98322"/>
              <a:gd name="adj2" fmla="val 28255"/>
            </a:avLst>
          </a:prstGeom>
          <a:solidFill>
            <a:srgbClr val="FF0000"/>
          </a:solidFill>
          <a:ln w="19050" cap="flat" cmpd="sng" algn="ctr">
            <a:solidFill>
              <a:srgbClr val="E7E6E6">
                <a:lumMod val="1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 kern="0" dirty="0">
                <a:solidFill>
                  <a:prstClr val="white"/>
                </a:solidFill>
                <a:latin typeface="나눔고딕"/>
                <a:ea typeface="+mn-ea"/>
              </a:rPr>
              <a:t>현수준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C457470E-332E-4DCD-860A-F197841CC39B}"/>
              </a:ext>
            </a:extLst>
          </p:cNvPr>
          <p:cNvSpPr/>
          <p:nvPr/>
        </p:nvSpPr>
        <p:spPr bwMode="auto">
          <a:xfrm>
            <a:off x="4691063" y="2830515"/>
            <a:ext cx="573087" cy="1824035"/>
          </a:xfrm>
          <a:prstGeom prst="rect">
            <a:avLst/>
          </a:prstGeom>
          <a:noFill/>
          <a:ln w="28575">
            <a:solidFill>
              <a:srgbClr val="0000FF"/>
            </a:solidFill>
          </a:ln>
          <a:effectLst>
            <a:outerShdw dist="35921" dir="2700000" algn="ctr" rotWithShape="0">
              <a:srgbClr val="E7E6E6"/>
            </a:outerShdw>
          </a:effec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kern="0">
              <a:solidFill>
                <a:prstClr val="black"/>
              </a:solidFill>
              <a:latin typeface="나눔고딕"/>
              <a:ea typeface="나눔고딕"/>
            </a:endParaRP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6B0AC2F8-57C5-48DE-A79C-8996C96D42DA}"/>
              </a:ext>
            </a:extLst>
          </p:cNvPr>
          <p:cNvSpPr/>
          <p:nvPr/>
        </p:nvSpPr>
        <p:spPr bwMode="auto">
          <a:xfrm>
            <a:off x="4040188" y="2830515"/>
            <a:ext cx="573087" cy="1824035"/>
          </a:xfrm>
          <a:prstGeom prst="rect">
            <a:avLst/>
          </a:prstGeom>
          <a:noFill/>
          <a:ln w="28575">
            <a:solidFill>
              <a:srgbClr val="0000FF"/>
            </a:solidFill>
          </a:ln>
          <a:effectLst>
            <a:outerShdw dist="35921" dir="2700000" algn="ctr" rotWithShape="0">
              <a:srgbClr val="E7E6E6"/>
            </a:outerShdw>
          </a:effec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kern="0">
              <a:solidFill>
                <a:prstClr val="black"/>
              </a:solidFill>
              <a:latin typeface="나눔고딕"/>
              <a:ea typeface="나눔고딕"/>
            </a:endParaRPr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A60D7775-5A9B-4EEC-ACBC-14472B482ABC}"/>
              </a:ext>
            </a:extLst>
          </p:cNvPr>
          <p:cNvSpPr/>
          <p:nvPr/>
        </p:nvSpPr>
        <p:spPr bwMode="auto">
          <a:xfrm>
            <a:off x="839788" y="2824163"/>
            <a:ext cx="573087" cy="2060575"/>
          </a:xfrm>
          <a:prstGeom prst="rect">
            <a:avLst/>
          </a:prstGeom>
          <a:noFill/>
          <a:ln w="28575">
            <a:solidFill>
              <a:srgbClr val="0000FF"/>
            </a:solidFill>
          </a:ln>
          <a:effectLst>
            <a:outerShdw dist="35921" dir="2700000" algn="ctr" rotWithShape="0">
              <a:srgbClr val="E7E6E6"/>
            </a:outerShdw>
          </a:effec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kern="0">
              <a:solidFill>
                <a:prstClr val="black"/>
              </a:solidFill>
              <a:latin typeface="나눔고딕"/>
              <a:ea typeface="나눔고딕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092EB765-B3B4-4144-8410-81185FBC0FF6}"/>
              </a:ext>
            </a:extLst>
          </p:cNvPr>
          <p:cNvSpPr/>
          <p:nvPr/>
        </p:nvSpPr>
        <p:spPr bwMode="auto">
          <a:xfrm>
            <a:off x="6583363" y="2952991"/>
            <a:ext cx="552450" cy="155043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dist="35921" dir="2700000" algn="ctr" rotWithShape="0">
              <a:srgbClr val="E7E6E6"/>
            </a:outerShdw>
          </a:effec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kern="0">
              <a:solidFill>
                <a:prstClr val="black"/>
              </a:solidFill>
              <a:latin typeface="나눔고딕"/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1064568797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텍스트 개체 틀 10"/>
          <p:cNvSpPr>
            <a:spLocks noGrp="1"/>
          </p:cNvSpPr>
          <p:nvPr>
            <p:ph type="body" sz="quarter" idx="12"/>
          </p:nvPr>
        </p:nvSpPr>
        <p:spPr/>
        <p:txBody>
          <a:bodyPr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r>
              <a:rPr lang="en-US" altLang="ko-KR" dirty="0"/>
              <a:t>4. </a:t>
            </a:r>
            <a:r>
              <a:rPr lang="ko-KR" altLang="en-US" dirty="0"/>
              <a:t>영역별 세부 진단 결과</a:t>
            </a:r>
          </a:p>
        </p:txBody>
      </p:sp>
      <p:graphicFrame>
        <p:nvGraphicFramePr>
          <p:cNvPr id="6" name="차트 5"/>
          <p:cNvGraphicFramePr/>
          <p:nvPr>
            <p:extLst>
              <p:ext uri="{D42A27DB-BD31-4B8C-83A1-F6EECF244321}">
                <p14:modId xmlns:p14="http://schemas.microsoft.com/office/powerpoint/2010/main" val="2222763702"/>
              </p:ext>
            </p:extLst>
          </p:nvPr>
        </p:nvGraphicFramePr>
        <p:xfrm>
          <a:off x="298429" y="3858768"/>
          <a:ext cx="4712483" cy="2458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98429" y="980728"/>
            <a:ext cx="3500088" cy="3426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5454" tIns="47727" rIns="95454" bIns="47727">
            <a:spAutoFit/>
          </a:bodyPr>
          <a:lstStyle/>
          <a:p>
            <a:pPr marL="265113" indent="-265113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1" lang="ko-KR" altLang="en-US" sz="1600" b="1" dirty="0" err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 Unicode MS" panose="020B0604020202020204" pitchFamily="50" charset="-127"/>
              </a:rPr>
              <a:t>진단영역</a:t>
            </a:r>
            <a:r>
              <a:rPr kumimoji="1" lang="ko-KR" altLang="en-US" sz="16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 Unicode MS" panose="020B0604020202020204" pitchFamily="50" charset="-127"/>
              </a:rPr>
              <a:t> </a:t>
            </a:r>
            <a:r>
              <a:rPr kumimoji="1" lang="en-US" altLang="ko-KR" sz="16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 Unicode MS" panose="020B0604020202020204" pitchFamily="50" charset="-127"/>
              </a:rPr>
              <a:t>: 1. </a:t>
            </a:r>
            <a:r>
              <a:rPr kumimoji="1" lang="ko-KR" altLang="en-US" sz="1600" b="1" dirty="0" err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 Unicode MS" panose="020B0604020202020204" pitchFamily="50" charset="-127"/>
              </a:rPr>
              <a:t>스마트공장</a:t>
            </a:r>
            <a:r>
              <a:rPr kumimoji="1" lang="ko-KR" altLang="en-US" sz="16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 Unicode MS" panose="020B0604020202020204" pitchFamily="50" charset="-127"/>
              </a:rPr>
              <a:t> 추진 전략</a:t>
            </a: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164799"/>
              </p:ext>
            </p:extLst>
          </p:nvPr>
        </p:nvGraphicFramePr>
        <p:xfrm>
          <a:off x="379286" y="1496441"/>
          <a:ext cx="4485279" cy="772477"/>
        </p:xfrm>
        <a:graphic>
          <a:graphicData uri="http://schemas.openxmlformats.org/drawingml/2006/table">
            <a:tbl>
              <a:tblPr/>
              <a:tblGrid>
                <a:gridCol w="593029">
                  <a:extLst>
                    <a:ext uri="{9D8B030D-6E8A-4147-A177-3AD203B41FA5}">
                      <a16:colId xmlns:a16="http://schemas.microsoft.com/office/drawing/2014/main" val="1572053187"/>
                    </a:ext>
                  </a:extLst>
                </a:gridCol>
                <a:gridCol w="3221955">
                  <a:extLst>
                    <a:ext uri="{9D8B030D-6E8A-4147-A177-3AD203B41FA5}">
                      <a16:colId xmlns:a16="http://schemas.microsoft.com/office/drawing/2014/main" val="2400085137"/>
                    </a:ext>
                  </a:extLst>
                </a:gridCol>
                <a:gridCol w="670295">
                  <a:extLst>
                    <a:ext uri="{9D8B030D-6E8A-4147-A177-3AD203B41FA5}">
                      <a16:colId xmlns:a16="http://schemas.microsoft.com/office/drawing/2014/main" val="104467328"/>
                    </a:ext>
                  </a:extLst>
                </a:gridCol>
              </a:tblGrid>
              <a:tr h="378079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No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F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200" b="1" i="0" u="none" strike="noStrike" dirty="0" err="1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평가범주</a:t>
                      </a:r>
                      <a:endParaRPr lang="ko-KR" altLang="en-US" sz="1200" b="1" i="0" u="none" strike="noStrike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F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수준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619365"/>
                  </a:ext>
                </a:extLst>
              </a:tr>
              <a:tr h="394398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1.1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리더십과 전략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0.0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3228761"/>
                  </a:ext>
                </a:extLst>
              </a:tr>
            </a:tbl>
          </a:graphicData>
        </a:graphic>
      </p:graphicFrame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0559E394-B19A-4B79-A203-B6C89F287A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763211"/>
              </p:ext>
            </p:extLst>
          </p:nvPr>
        </p:nvGraphicFramePr>
        <p:xfrm>
          <a:off x="5264150" y="873125"/>
          <a:ext cx="4127500" cy="5276932"/>
        </p:xfrm>
        <a:graphic>
          <a:graphicData uri="http://schemas.openxmlformats.org/drawingml/2006/table">
            <a:tbl>
              <a:tblPr/>
              <a:tblGrid>
                <a:gridCol w="412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778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b="1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심사평가 요약</a:t>
                      </a:r>
                      <a:endParaRPr lang="en-US" sz="1050" b="1" kern="0" spc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90" marR="64790" marT="17905" marB="1790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8645"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900" b="1" kern="0" spc="0" dirty="0">
                          <a:solidFill>
                            <a:srgbClr val="333399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1.1.1 </a:t>
                      </a:r>
                      <a:r>
                        <a:rPr lang="ko-KR" altLang="en-US" sz="900" b="1" kern="0" spc="0" dirty="0">
                          <a:solidFill>
                            <a:srgbClr val="333399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리더십</a:t>
                      </a:r>
                      <a:endParaRPr lang="en-US" altLang="ko-KR" sz="900" b="1" kern="0" spc="0" dirty="0">
                        <a:solidFill>
                          <a:srgbClr val="333399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(As-Is) 00000</a:t>
                      </a: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(To-Be) 000000</a:t>
                      </a: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900" b="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sym typeface="Wingdings"/>
                      </a:endParaRP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900" b="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sym typeface="Wingdings"/>
                      </a:endParaRP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900" b="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sym typeface="Wingdings"/>
                      </a:endParaRP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900" b="1" kern="0" spc="0" dirty="0">
                          <a:solidFill>
                            <a:srgbClr val="333399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1.1.2</a:t>
                      </a:r>
                      <a:r>
                        <a:rPr lang="en-US" altLang="ko-KR" sz="900" b="1" kern="0" spc="0" baseline="0" dirty="0">
                          <a:solidFill>
                            <a:srgbClr val="333399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1" kern="0" spc="0" baseline="0" dirty="0">
                          <a:solidFill>
                            <a:srgbClr val="333399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전략 및 추진계획</a:t>
                      </a:r>
                      <a:endParaRPr lang="en-US" altLang="ko-KR" sz="900" b="1" kern="0" spc="0" baseline="0" dirty="0">
                        <a:solidFill>
                          <a:srgbClr val="333399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(As-Is) 000000</a:t>
                      </a: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(To-Be) 00000</a:t>
                      </a: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900" b="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sym typeface="Wingdings"/>
                      </a:endParaRP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900" b="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sym typeface="Wingdings"/>
                      </a:endParaRP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900" b="1" kern="0" spc="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900" b="1" kern="0" spc="0" baseline="0" dirty="0">
                          <a:solidFill>
                            <a:srgbClr val="333399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1.1.3 </a:t>
                      </a:r>
                      <a:r>
                        <a:rPr lang="ko-KR" altLang="en-US" sz="900" b="1" kern="0" spc="0" baseline="0" dirty="0">
                          <a:solidFill>
                            <a:srgbClr val="333399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조직 및 역량관리</a:t>
                      </a:r>
                      <a:endParaRPr lang="en-US" altLang="ko-KR" sz="900" b="1" kern="0" spc="0" baseline="0" dirty="0">
                        <a:solidFill>
                          <a:srgbClr val="333399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(As-Is) 000000</a:t>
                      </a: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(To-Be) 00000</a:t>
                      </a: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900" b="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sym typeface="Wingdings"/>
                      </a:endParaRP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900" b="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sym typeface="Wingdings"/>
                      </a:endParaRP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900" b="1" kern="0" spc="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900" b="1" kern="0" spc="0" baseline="0" dirty="0">
                          <a:solidFill>
                            <a:srgbClr val="333399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1.1.4 </a:t>
                      </a:r>
                      <a:r>
                        <a:rPr lang="ko-KR" altLang="en-US" sz="900" b="1" kern="0" spc="0" baseline="0" dirty="0">
                          <a:solidFill>
                            <a:srgbClr val="333399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성과지표</a:t>
                      </a:r>
                      <a:r>
                        <a:rPr lang="en-US" altLang="ko-KR" sz="900" b="1" kern="0" spc="0" baseline="0" dirty="0">
                          <a:solidFill>
                            <a:srgbClr val="333399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(KPI) </a:t>
                      </a:r>
                      <a:r>
                        <a:rPr lang="ko-KR" altLang="en-US" sz="900" b="1" kern="0" spc="0" baseline="0" dirty="0">
                          <a:solidFill>
                            <a:srgbClr val="333399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관리</a:t>
                      </a:r>
                      <a:endParaRPr lang="en-US" altLang="ko-KR" sz="900" b="1" kern="0" spc="0" baseline="0" dirty="0">
                        <a:solidFill>
                          <a:srgbClr val="333399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(As-Is) 0000</a:t>
                      </a: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(To-Be) 00000</a:t>
                      </a: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1000" b="1" kern="0" spc="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90" marR="64790" marT="17905" marB="1790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2457"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000000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90" marR="64790" marT="17905" marB="1790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652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텍스트 개체 틀 10"/>
          <p:cNvSpPr>
            <a:spLocks noGrp="1"/>
          </p:cNvSpPr>
          <p:nvPr>
            <p:ph type="body" sz="quarter" idx="12"/>
          </p:nvPr>
        </p:nvSpPr>
        <p:spPr/>
        <p:txBody>
          <a:bodyPr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r>
              <a:rPr lang="en-US" altLang="ko-KR" dirty="0"/>
              <a:t>4. </a:t>
            </a:r>
            <a:r>
              <a:rPr lang="ko-KR" altLang="en-US" dirty="0"/>
              <a:t>영역별 세부 진단 결과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98429" y="980728"/>
            <a:ext cx="2422870" cy="3426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5454" tIns="47727" rIns="95454" bIns="47727">
            <a:spAutoFit/>
          </a:bodyPr>
          <a:lstStyle/>
          <a:p>
            <a:pPr marL="265113" indent="-265113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1" lang="ko-KR" altLang="en-US" sz="1600" b="1" dirty="0" err="1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 Unicode MS" panose="020B0604020202020204" pitchFamily="50" charset="-127"/>
              </a:rPr>
              <a:t>진단영역</a:t>
            </a:r>
            <a:r>
              <a:rPr kumimoji="1" lang="ko-KR" altLang="en-US" sz="16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 Unicode MS" panose="020B0604020202020204" pitchFamily="50" charset="-127"/>
              </a:rPr>
              <a:t> </a:t>
            </a:r>
            <a:r>
              <a:rPr kumimoji="1" lang="en-US" altLang="ko-KR" sz="16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 Unicode MS" panose="020B0604020202020204" pitchFamily="50" charset="-127"/>
              </a:rPr>
              <a:t>: 2. </a:t>
            </a:r>
            <a:r>
              <a:rPr kumimoji="1" lang="ko-KR" altLang="en-US" sz="16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 Unicode MS" panose="020B0604020202020204" pitchFamily="50" charset="-127"/>
              </a:rPr>
              <a:t>프로세스</a:t>
            </a:r>
          </a:p>
        </p:txBody>
      </p:sp>
      <p:graphicFrame>
        <p:nvGraphicFramePr>
          <p:cNvPr id="19" name="차트 18"/>
          <p:cNvGraphicFramePr/>
          <p:nvPr>
            <p:extLst>
              <p:ext uri="{D42A27DB-BD31-4B8C-83A1-F6EECF244321}">
                <p14:modId xmlns:p14="http://schemas.microsoft.com/office/powerpoint/2010/main" val="4109994596"/>
              </p:ext>
            </p:extLst>
          </p:nvPr>
        </p:nvGraphicFramePr>
        <p:xfrm>
          <a:off x="298429" y="3989569"/>
          <a:ext cx="4712483" cy="2458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표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664300"/>
              </p:ext>
            </p:extLst>
          </p:nvPr>
        </p:nvGraphicFramePr>
        <p:xfrm>
          <a:off x="379286" y="1496441"/>
          <a:ext cx="4485279" cy="2206879"/>
        </p:xfrm>
        <a:graphic>
          <a:graphicData uri="http://schemas.openxmlformats.org/drawingml/2006/table">
            <a:tbl>
              <a:tblPr/>
              <a:tblGrid>
                <a:gridCol w="593029">
                  <a:extLst>
                    <a:ext uri="{9D8B030D-6E8A-4147-A177-3AD203B41FA5}">
                      <a16:colId xmlns:a16="http://schemas.microsoft.com/office/drawing/2014/main" val="1572053187"/>
                    </a:ext>
                  </a:extLst>
                </a:gridCol>
                <a:gridCol w="3221955">
                  <a:extLst>
                    <a:ext uri="{9D8B030D-6E8A-4147-A177-3AD203B41FA5}">
                      <a16:colId xmlns:a16="http://schemas.microsoft.com/office/drawing/2014/main" val="2400085137"/>
                    </a:ext>
                  </a:extLst>
                </a:gridCol>
                <a:gridCol w="670295">
                  <a:extLst>
                    <a:ext uri="{9D8B030D-6E8A-4147-A177-3AD203B41FA5}">
                      <a16:colId xmlns:a16="http://schemas.microsoft.com/office/drawing/2014/main" val="104467328"/>
                    </a:ext>
                  </a:extLst>
                </a:gridCol>
              </a:tblGrid>
              <a:tr h="265821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No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F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평가범주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F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수준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619365"/>
                  </a:ext>
                </a:extLst>
              </a:tr>
              <a:tr h="2772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2.1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제품개발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0.0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3228761"/>
                  </a:ext>
                </a:extLst>
              </a:tr>
              <a:tr h="2772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2.2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생산계획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0.0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3561465"/>
                  </a:ext>
                </a:extLst>
              </a:tr>
              <a:tr h="2772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2.3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공정관리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0.0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9617447"/>
                  </a:ext>
                </a:extLst>
              </a:tr>
              <a:tr h="2772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2.4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품질관리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0.0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1198453"/>
                  </a:ext>
                </a:extLst>
              </a:tr>
              <a:tr h="2772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2.5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설비관리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0.0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8079315"/>
                  </a:ext>
                </a:extLst>
              </a:tr>
              <a:tr h="2772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2.6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물류운영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0.0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9979842"/>
                  </a:ext>
                </a:extLst>
              </a:tr>
              <a:tr h="27729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Total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0.0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8266944"/>
                  </a:ext>
                </a:extLst>
              </a:tr>
            </a:tbl>
          </a:graphicData>
        </a:graphic>
      </p:graphicFrame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CD77CEF8-8512-4057-B84A-4F5770B2AC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4077"/>
              </p:ext>
            </p:extLst>
          </p:nvPr>
        </p:nvGraphicFramePr>
        <p:xfrm>
          <a:off x="5217952" y="914400"/>
          <a:ext cx="4130836" cy="5580063"/>
        </p:xfrm>
        <a:graphic>
          <a:graphicData uri="http://schemas.openxmlformats.org/drawingml/2006/table">
            <a:tbl>
              <a:tblPr/>
              <a:tblGrid>
                <a:gridCol w="41308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8234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심사평가 요약</a:t>
                      </a:r>
                      <a:endParaRPr lang="en-US" sz="1000" b="1" kern="0" spc="0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65" marR="64765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1831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900" b="1" kern="0" spc="0" dirty="0">
                          <a:solidFill>
                            <a:srgbClr val="333399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2.1. </a:t>
                      </a:r>
                      <a:r>
                        <a:rPr lang="ko-KR" altLang="en-US" sz="900" b="1" kern="0" spc="0" dirty="0">
                          <a:solidFill>
                            <a:srgbClr val="333399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제품개발</a:t>
                      </a:r>
                      <a:endParaRPr lang="en-US" altLang="ko-KR" sz="900" b="1" kern="0" spc="0" dirty="0">
                        <a:solidFill>
                          <a:srgbClr val="333399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(As-Is) 000000</a:t>
                      </a:r>
                    </a:p>
                    <a:p>
                      <a:pPr marL="0" marR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(To-Be) 000000</a:t>
                      </a:r>
                    </a:p>
                    <a:p>
                      <a:pPr marL="0" marR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sym typeface="Wingdings"/>
                      </a:endParaRPr>
                    </a:p>
                    <a:p>
                      <a:pPr marL="0" marR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300" b="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sym typeface="Wingdings"/>
                      </a:endParaRPr>
                    </a:p>
                    <a:p>
                      <a:pPr marL="0" marR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kern="0" spc="0" dirty="0">
                          <a:solidFill>
                            <a:srgbClr val="333399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2.2.</a:t>
                      </a:r>
                      <a:r>
                        <a:rPr lang="en-US" altLang="ko-KR" sz="900" b="1" kern="0" spc="0" baseline="0" dirty="0">
                          <a:solidFill>
                            <a:srgbClr val="333399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1" kern="0" spc="0" baseline="0" dirty="0">
                          <a:solidFill>
                            <a:srgbClr val="333399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생산계획</a:t>
                      </a:r>
                      <a:endParaRPr lang="en-US" altLang="ko-KR" sz="900" b="1" kern="0" spc="0" baseline="0" dirty="0">
                        <a:solidFill>
                          <a:srgbClr val="333399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(As-Is)</a:t>
                      </a:r>
                      <a:r>
                        <a:rPr lang="en-US" altLang="ko-KR" sz="900" b="0" kern="0" spc="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 00000</a:t>
                      </a: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(To-Be) 00000</a:t>
                      </a: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900" b="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sym typeface="Wingdings"/>
                      </a:endParaRP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300" b="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sym typeface="Wingdings"/>
                      </a:endParaRP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900" b="1" kern="0" spc="0" baseline="0" dirty="0">
                          <a:solidFill>
                            <a:srgbClr val="333399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2.3. </a:t>
                      </a:r>
                      <a:r>
                        <a:rPr lang="ko-KR" altLang="en-US" sz="900" b="1" kern="0" spc="0" baseline="0" dirty="0">
                          <a:solidFill>
                            <a:srgbClr val="333399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공정관리</a:t>
                      </a:r>
                      <a:endParaRPr lang="en-US" altLang="ko-KR" sz="900" b="1" kern="0" spc="0" baseline="0" dirty="0">
                        <a:solidFill>
                          <a:srgbClr val="333399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(As-Is) 0000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(To-Be) 00000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sym typeface="Wingdings"/>
                      </a:endParaRP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300" b="0" kern="0" spc="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sym typeface="Wingdings"/>
                      </a:endParaRP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900" b="1" kern="0" spc="0" baseline="0" dirty="0">
                          <a:solidFill>
                            <a:srgbClr val="333399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2.4. </a:t>
                      </a:r>
                      <a:r>
                        <a:rPr lang="ko-KR" altLang="en-US" sz="900" b="1" kern="0" spc="0" baseline="0" dirty="0">
                          <a:solidFill>
                            <a:srgbClr val="333399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품질관리</a:t>
                      </a:r>
                      <a:endParaRPr lang="en-US" altLang="ko-KR" sz="900" b="1" kern="0" spc="0" baseline="0" dirty="0">
                        <a:solidFill>
                          <a:srgbClr val="333399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(As-Is) 00000</a:t>
                      </a:r>
                      <a:endParaRPr lang="en-US" altLang="ko-KR" sz="900" b="0" kern="0" spc="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sym typeface="Wingdings"/>
                      </a:endParaRP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(To-Be) 00000</a:t>
                      </a: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900" b="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sym typeface="Wingdings"/>
                      </a:endParaRP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300" b="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sym typeface="Wingdings"/>
                      </a:endParaRP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900" b="1" kern="0" spc="0" baseline="0" dirty="0">
                          <a:solidFill>
                            <a:srgbClr val="333399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2.5. </a:t>
                      </a:r>
                      <a:r>
                        <a:rPr lang="ko-KR" altLang="en-US" sz="900" b="1" kern="0" spc="0" baseline="0" dirty="0">
                          <a:solidFill>
                            <a:srgbClr val="333399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설비관리</a:t>
                      </a:r>
                      <a:endParaRPr lang="en-US" altLang="ko-KR" sz="900" b="1" kern="0" spc="0" baseline="0" dirty="0">
                        <a:solidFill>
                          <a:srgbClr val="333399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(As-Is) 00000</a:t>
                      </a: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(To-Be) 0000</a:t>
                      </a: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900" b="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sym typeface="Wingdings"/>
                      </a:endParaRP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300" b="0" kern="0" spc="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sym typeface="Wingdings"/>
                      </a:endParaRP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900" b="1" kern="0" spc="0" baseline="0" dirty="0">
                          <a:solidFill>
                            <a:srgbClr val="333399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2.6. </a:t>
                      </a:r>
                      <a:r>
                        <a:rPr lang="ko-KR" altLang="en-US" sz="900" b="1" kern="0" spc="0" baseline="0" dirty="0">
                          <a:solidFill>
                            <a:srgbClr val="333399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물류운영</a:t>
                      </a:r>
                      <a:endParaRPr lang="en-US" altLang="ko-KR" sz="900" b="1" kern="0" spc="0" baseline="0" dirty="0">
                        <a:solidFill>
                          <a:srgbClr val="333399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(As-Is) 0000</a:t>
                      </a: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(To-Be) 0000</a:t>
                      </a: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500" b="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65" marR="64765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998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000000</a:t>
                      </a:r>
                    </a:p>
                  </a:txBody>
                  <a:tcPr marL="64765" marR="64765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57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텍스트 개체 틀 10">
            <a:extLst>
              <a:ext uri="{FF2B5EF4-FFF2-40B4-BE49-F238E27FC236}">
                <a16:creationId xmlns:a16="http://schemas.microsoft.com/office/drawing/2014/main" id="{AA0F0835-BCFE-4BDE-B4D4-76FE04C732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>
            <a:normAutofit/>
            <a:sp3d>
              <a:bevelT w="0" h="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dirty="0"/>
              <a:t>4. </a:t>
            </a:r>
            <a:r>
              <a:rPr dirty="0"/>
              <a:t>영역별 세부 진단 결과</a:t>
            </a:r>
          </a:p>
        </p:txBody>
      </p:sp>
      <p:sp>
        <p:nvSpPr>
          <p:cNvPr id="32772" name="Rectangle 7">
            <a:extLst>
              <a:ext uri="{FF2B5EF4-FFF2-40B4-BE49-F238E27FC236}">
                <a16:creationId xmlns:a16="http://schemas.microsoft.com/office/drawing/2014/main" id="{B27AB896-3A63-4CB8-826F-C30119B28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450" y="981075"/>
            <a:ext cx="4707150" cy="31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454" tIns="47727" rIns="95454" bIns="47727">
            <a:spAutoFit/>
          </a:bodyPr>
          <a:lstStyle>
            <a:lvl1pPr marL="265113" indent="-265113"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kumimoji="1" lang="ko-KR" altLang="en-US" sz="1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 Unicode MS" panose="020B0604020202020204" pitchFamily="50" charset="-127"/>
              </a:rPr>
              <a:t>진단영역 </a:t>
            </a:r>
            <a:r>
              <a:rPr kumimoji="1" lang="en-US" altLang="ko-KR" sz="1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 Unicode MS" panose="020B0604020202020204" pitchFamily="50" charset="-127"/>
              </a:rPr>
              <a:t>: 3. </a:t>
            </a:r>
            <a:r>
              <a:rPr kumimoji="1" lang="ko-KR" altLang="en-US" sz="1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 Unicode MS" panose="020B0604020202020204" pitchFamily="50" charset="-127"/>
              </a:rPr>
              <a:t>정보시스템과 자동화 </a:t>
            </a:r>
            <a:r>
              <a:rPr kumimoji="1" lang="en-US" altLang="ko-KR" sz="1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 Unicode MS" panose="020B0604020202020204" pitchFamily="50" charset="-127"/>
              </a:rPr>
              <a:t>/ 3.1. </a:t>
            </a:r>
            <a:r>
              <a:rPr kumimoji="1" lang="ko-KR" altLang="en-US" sz="1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 Unicode MS" panose="020B0604020202020204" pitchFamily="50" charset="-127"/>
              </a:rPr>
              <a:t>정보시스템</a:t>
            </a:r>
          </a:p>
        </p:txBody>
      </p:sp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BD1F171A-CF64-4AAF-9D7D-932878443D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291516"/>
              </p:ext>
            </p:extLst>
          </p:nvPr>
        </p:nvGraphicFramePr>
        <p:xfrm>
          <a:off x="379413" y="1497013"/>
          <a:ext cx="4484687" cy="762000"/>
        </p:xfrm>
        <a:graphic>
          <a:graphicData uri="http://schemas.openxmlformats.org/drawingml/2006/table">
            <a:tbl>
              <a:tblPr/>
              <a:tblGrid>
                <a:gridCol w="592951">
                  <a:extLst>
                    <a:ext uri="{9D8B030D-6E8A-4147-A177-3AD203B41FA5}">
                      <a16:colId xmlns:a16="http://schemas.microsoft.com/office/drawing/2014/main" val="1572053187"/>
                    </a:ext>
                  </a:extLst>
                </a:gridCol>
                <a:gridCol w="3221529">
                  <a:extLst>
                    <a:ext uri="{9D8B030D-6E8A-4147-A177-3AD203B41FA5}">
                      <a16:colId xmlns:a16="http://schemas.microsoft.com/office/drawing/2014/main" val="2400085137"/>
                    </a:ext>
                  </a:extLst>
                </a:gridCol>
                <a:gridCol w="670207">
                  <a:extLst>
                    <a:ext uri="{9D8B030D-6E8A-4147-A177-3AD203B41FA5}">
                      <a16:colId xmlns:a16="http://schemas.microsoft.com/office/drawing/2014/main" val="104467328"/>
                    </a:ext>
                  </a:extLst>
                </a:gridCol>
              </a:tblGrid>
              <a:tr h="359129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No</a:t>
                      </a:r>
                    </a:p>
                  </a:txBody>
                  <a:tcPr marL="71990" marR="71990" marT="35994" marB="35994" anchor="ctr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F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200" b="1" i="0" u="none" strike="noStrike" dirty="0" err="1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평가범주</a:t>
                      </a:r>
                      <a:endParaRPr lang="ko-KR" altLang="en-US" sz="1200" b="1" i="0" u="none" strike="noStrike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71990" marR="71990" marT="35994" marB="35994" anchor="ctr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F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수준</a:t>
                      </a:r>
                    </a:p>
                  </a:txBody>
                  <a:tcPr marL="71990" marR="71990" marT="35994" marB="35994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619365"/>
                  </a:ext>
                </a:extLst>
              </a:tr>
              <a:tr h="402871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en-US" altLang="ko-KR" sz="1200" b="1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3.1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71990" marR="71990" marT="35994" marB="35994" anchor="ctr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정보시스템</a:t>
                      </a:r>
                    </a:p>
                  </a:txBody>
                  <a:tcPr marL="71990" marR="71990" marT="35994" marB="35994" anchor="ctr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0.0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71990" marR="71990" marT="35994" marB="35994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3228761"/>
                  </a:ext>
                </a:extLst>
              </a:tr>
            </a:tbl>
          </a:graphicData>
        </a:graphic>
      </p:graphicFrame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083B2D86-3358-4605-8E87-4E22275E08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073120"/>
              </p:ext>
            </p:extLst>
          </p:nvPr>
        </p:nvGraphicFramePr>
        <p:xfrm>
          <a:off x="5327650" y="865876"/>
          <a:ext cx="4198938" cy="5649913"/>
        </p:xfrm>
        <a:graphic>
          <a:graphicData uri="http://schemas.openxmlformats.org/drawingml/2006/table">
            <a:tbl>
              <a:tblPr/>
              <a:tblGrid>
                <a:gridCol w="4198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52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심사평가 요약</a:t>
                      </a:r>
                      <a:endParaRPr lang="en-US" sz="1000" b="1" kern="0" spc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2" marB="179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3352"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900" b="1" kern="0" spc="0" dirty="0">
                          <a:solidFill>
                            <a:srgbClr val="333399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3.1.1 </a:t>
                      </a:r>
                      <a:r>
                        <a:rPr lang="ko-KR" altLang="en-US" sz="900" b="1" kern="0" spc="0" dirty="0">
                          <a:solidFill>
                            <a:srgbClr val="333399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전사적 자원관리</a:t>
                      </a:r>
                      <a:r>
                        <a:rPr lang="en-US" altLang="ko-KR" sz="900" b="1" kern="0" spc="0" dirty="0">
                          <a:solidFill>
                            <a:srgbClr val="333399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(ERP)</a:t>
                      </a:r>
                    </a:p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(As-Is) 00000</a:t>
                      </a:r>
                    </a:p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(To-Be) 00000</a:t>
                      </a:r>
                    </a:p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900" b="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sym typeface="Wingdings"/>
                      </a:endParaRPr>
                    </a:p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400" b="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sym typeface="Wingdings"/>
                      </a:endParaRP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900" b="1" kern="0" spc="0" dirty="0">
                          <a:solidFill>
                            <a:srgbClr val="333399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3.1.2 </a:t>
                      </a:r>
                      <a:r>
                        <a:rPr lang="ko-KR" altLang="en-US" sz="900" b="1" kern="0" spc="0" dirty="0" err="1">
                          <a:solidFill>
                            <a:srgbClr val="333399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공급망관리</a:t>
                      </a:r>
                      <a:r>
                        <a:rPr lang="en-US" altLang="ko-KR" sz="900" b="1" kern="0" spc="0" dirty="0">
                          <a:solidFill>
                            <a:srgbClr val="333399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(SCM)</a:t>
                      </a:r>
                      <a:endParaRPr lang="en-US" altLang="ko-KR" sz="900" b="1" kern="0" spc="0" baseline="0" dirty="0">
                        <a:solidFill>
                          <a:srgbClr val="333399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(As-Is) 00000</a:t>
                      </a:r>
                    </a:p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(To-Be) 00000</a:t>
                      </a:r>
                    </a:p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900" b="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sym typeface="Wingdings"/>
                      </a:endParaRPr>
                    </a:p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400" b="1" kern="0" spc="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900" b="1" kern="0" spc="0" baseline="0" dirty="0">
                          <a:solidFill>
                            <a:srgbClr val="333399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3.1.3 </a:t>
                      </a:r>
                      <a:r>
                        <a:rPr lang="ko-KR" altLang="en-US" sz="900" b="1" kern="0" spc="0" baseline="0" dirty="0">
                          <a:solidFill>
                            <a:srgbClr val="333399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제조실행시스템</a:t>
                      </a:r>
                      <a:r>
                        <a:rPr lang="en-US" altLang="ko-KR" sz="900" b="1" kern="0" spc="0" baseline="0" dirty="0">
                          <a:solidFill>
                            <a:srgbClr val="333399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(MES)</a:t>
                      </a:r>
                    </a:p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(As-Is) 00000</a:t>
                      </a:r>
                    </a:p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(To-Be) 00000</a:t>
                      </a:r>
                    </a:p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900" b="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sym typeface="Wingdings"/>
                      </a:endParaRPr>
                    </a:p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300" b="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sym typeface="Wingdings"/>
                      </a:endParaRP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400" b="1" kern="0" spc="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900" b="1" kern="0" spc="0" baseline="0" dirty="0">
                          <a:solidFill>
                            <a:srgbClr val="333399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3.1.4 </a:t>
                      </a:r>
                      <a:r>
                        <a:rPr lang="ko-KR" altLang="en-US" sz="900" b="1" kern="0" spc="0" baseline="0" dirty="0">
                          <a:solidFill>
                            <a:srgbClr val="333399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제품수명주기관리</a:t>
                      </a:r>
                      <a:r>
                        <a:rPr lang="en-US" altLang="ko-KR" sz="900" b="1" kern="0" spc="0" baseline="0" dirty="0">
                          <a:solidFill>
                            <a:srgbClr val="333399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(PLM)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(As-Is) 00000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(To-Be) 00000</a:t>
                      </a:r>
                    </a:p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400" b="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sym typeface="Wingdings"/>
                      </a:endParaRPr>
                    </a:p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400" b="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sym typeface="Wingdings"/>
                      </a:endParaRPr>
                    </a:p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400" b="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sym typeface="Wingdings"/>
                      </a:endParaRP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900" b="1" kern="0" spc="0" baseline="0" dirty="0">
                          <a:solidFill>
                            <a:srgbClr val="333399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3.1.5 </a:t>
                      </a:r>
                      <a:r>
                        <a:rPr lang="ko-KR" altLang="en-US" sz="900" b="1" kern="0" spc="0" baseline="0" dirty="0">
                          <a:solidFill>
                            <a:srgbClr val="333399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공장에너지관리시스템</a:t>
                      </a:r>
                      <a:r>
                        <a:rPr lang="en-US" altLang="ko-KR" sz="900" b="1" kern="0" spc="0" baseline="0" dirty="0">
                          <a:solidFill>
                            <a:srgbClr val="333399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(FEMS)</a:t>
                      </a:r>
                    </a:p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(As-Is) 00000</a:t>
                      </a:r>
                    </a:p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(To-Be) 00000</a:t>
                      </a:r>
                    </a:p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900" b="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sym typeface="Wingdings"/>
                      </a:endParaRPr>
                    </a:p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400" b="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sym typeface="Wingdings"/>
                      </a:endParaRP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900" b="1" kern="0" spc="0" baseline="0" dirty="0">
                          <a:solidFill>
                            <a:srgbClr val="333399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3.1.6 </a:t>
                      </a:r>
                      <a:r>
                        <a:rPr lang="ko-KR" altLang="en-US" sz="900" b="1" kern="0" spc="0" baseline="0" dirty="0">
                          <a:solidFill>
                            <a:srgbClr val="333399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보안관리</a:t>
                      </a:r>
                      <a:endParaRPr lang="en-US" altLang="ko-KR" sz="900" b="1" kern="0" spc="0" baseline="0" dirty="0">
                        <a:solidFill>
                          <a:srgbClr val="333399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(As-Is) 00000</a:t>
                      </a:r>
                    </a:p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(To-Be) 00000</a:t>
                      </a:r>
                      <a:endParaRPr lang="en-US" altLang="ko-KR" sz="500" b="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sym typeface="Wingdings"/>
                      </a:endParaRPr>
                    </a:p>
                  </a:txBody>
                  <a:tcPr marL="64770" marR="64770" marT="17902" marB="179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4040"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00000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sym typeface="Wingdings"/>
                      </a:endParaRPr>
                    </a:p>
                  </a:txBody>
                  <a:tcPr marL="64770" marR="64770" marT="17902" marB="1790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차트 7">
            <a:extLst>
              <a:ext uri="{FF2B5EF4-FFF2-40B4-BE49-F238E27FC236}">
                <a16:creationId xmlns:a16="http://schemas.microsoft.com/office/drawing/2014/main" id="{2E53D52D-7DED-43B9-AC10-55DF802A83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4367280"/>
              </p:ext>
            </p:extLst>
          </p:nvPr>
        </p:nvGraphicFramePr>
        <p:xfrm>
          <a:off x="298429" y="3858768"/>
          <a:ext cx="4712483" cy="2458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텍스트 개체 틀 10">
            <a:extLst>
              <a:ext uri="{FF2B5EF4-FFF2-40B4-BE49-F238E27FC236}">
                <a16:creationId xmlns:a16="http://schemas.microsoft.com/office/drawing/2014/main" id="{6095A9F0-6851-409D-83DB-88EDDC09B1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>
            <a:normAutofit/>
            <a:sp3d>
              <a:bevelT w="0" h="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dirty="0"/>
              <a:t>4. </a:t>
            </a:r>
            <a:r>
              <a:rPr dirty="0"/>
              <a:t>영역별 세부 진단 결과</a:t>
            </a:r>
          </a:p>
        </p:txBody>
      </p:sp>
      <p:sp>
        <p:nvSpPr>
          <p:cNvPr id="33795" name="Rectangle 7">
            <a:extLst>
              <a:ext uri="{FF2B5EF4-FFF2-40B4-BE49-F238E27FC236}">
                <a16:creationId xmlns:a16="http://schemas.microsoft.com/office/drawing/2014/main" id="{636F9E08-CCF1-4DAF-A0E4-76743DA75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450" y="981075"/>
            <a:ext cx="4707150" cy="31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454" tIns="47727" rIns="95454" bIns="47727">
            <a:spAutoFit/>
          </a:bodyPr>
          <a:lstStyle>
            <a:lvl1pPr marL="265113" indent="-265113"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kumimoji="1" lang="ko-KR" altLang="en-US" sz="1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 Unicode MS" panose="020B0604020202020204" pitchFamily="50" charset="-127"/>
              </a:rPr>
              <a:t>진단영역 </a:t>
            </a:r>
            <a:r>
              <a:rPr kumimoji="1" lang="en-US" altLang="ko-KR" sz="1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 Unicode MS" panose="020B0604020202020204" pitchFamily="50" charset="-127"/>
              </a:rPr>
              <a:t>: 3. </a:t>
            </a:r>
            <a:r>
              <a:rPr kumimoji="1" lang="ko-KR" altLang="en-US" sz="1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 Unicode MS" panose="020B0604020202020204" pitchFamily="50" charset="-127"/>
              </a:rPr>
              <a:t>정보시스템과 자동화 </a:t>
            </a:r>
            <a:r>
              <a:rPr kumimoji="1" lang="en-US" altLang="ko-KR" sz="1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 Unicode MS" panose="020B0604020202020204" pitchFamily="50" charset="-127"/>
              </a:rPr>
              <a:t>/ 3.2. </a:t>
            </a:r>
            <a:r>
              <a:rPr kumimoji="1" lang="ko-KR" altLang="en-US" sz="1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 Unicode MS" panose="020B0604020202020204" pitchFamily="50" charset="-127"/>
              </a:rPr>
              <a:t>설비자동화</a:t>
            </a:r>
          </a:p>
        </p:txBody>
      </p:sp>
      <p:graphicFrame>
        <p:nvGraphicFramePr>
          <p:cNvPr id="3" name="차트 9">
            <a:extLst>
              <a:ext uri="{FF2B5EF4-FFF2-40B4-BE49-F238E27FC236}">
                <a16:creationId xmlns:a16="http://schemas.microsoft.com/office/drawing/2014/main" id="{F18A8C07-C129-40DA-BCF8-054EA1B697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0629713"/>
              </p:ext>
            </p:extLst>
          </p:nvPr>
        </p:nvGraphicFramePr>
        <p:xfrm>
          <a:off x="298450" y="3859213"/>
          <a:ext cx="4711700" cy="2457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45B823D8-B78B-4D62-9C68-18DEBBEE2E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763009"/>
              </p:ext>
            </p:extLst>
          </p:nvPr>
        </p:nvGraphicFramePr>
        <p:xfrm>
          <a:off x="379413" y="1497013"/>
          <a:ext cx="4484687" cy="762000"/>
        </p:xfrm>
        <a:graphic>
          <a:graphicData uri="http://schemas.openxmlformats.org/drawingml/2006/table">
            <a:tbl>
              <a:tblPr/>
              <a:tblGrid>
                <a:gridCol w="592951">
                  <a:extLst>
                    <a:ext uri="{9D8B030D-6E8A-4147-A177-3AD203B41FA5}">
                      <a16:colId xmlns:a16="http://schemas.microsoft.com/office/drawing/2014/main" val="1572053187"/>
                    </a:ext>
                  </a:extLst>
                </a:gridCol>
                <a:gridCol w="3221529">
                  <a:extLst>
                    <a:ext uri="{9D8B030D-6E8A-4147-A177-3AD203B41FA5}">
                      <a16:colId xmlns:a16="http://schemas.microsoft.com/office/drawing/2014/main" val="2400085137"/>
                    </a:ext>
                  </a:extLst>
                </a:gridCol>
                <a:gridCol w="670207">
                  <a:extLst>
                    <a:ext uri="{9D8B030D-6E8A-4147-A177-3AD203B41FA5}">
                      <a16:colId xmlns:a16="http://schemas.microsoft.com/office/drawing/2014/main" val="104467328"/>
                    </a:ext>
                  </a:extLst>
                </a:gridCol>
              </a:tblGrid>
              <a:tr h="359129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No</a:t>
                      </a:r>
                    </a:p>
                  </a:txBody>
                  <a:tcPr marL="71990" marR="71990" marT="35994" marB="35994" anchor="ctr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F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200" b="1" i="0" u="none" strike="noStrike" dirty="0" err="1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평가범주</a:t>
                      </a:r>
                      <a:endParaRPr lang="ko-KR" altLang="en-US" sz="1200" b="1" i="0" u="none" strike="noStrike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71990" marR="71990" marT="35994" marB="35994" anchor="ctr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F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수준</a:t>
                      </a:r>
                    </a:p>
                  </a:txBody>
                  <a:tcPr marL="71990" marR="71990" marT="35994" marB="35994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619365"/>
                  </a:ext>
                </a:extLst>
              </a:tr>
              <a:tr h="402871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3.2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200" b="1" i="0" u="none" strike="noStrike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설비자동화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0.0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3228761"/>
                  </a:ext>
                </a:extLst>
              </a:tr>
            </a:tbl>
          </a:graphicData>
        </a:graphic>
      </p:graphicFrame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A046BC03-4E9F-48DB-9C7F-29D480D4BD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474100"/>
              </p:ext>
            </p:extLst>
          </p:nvPr>
        </p:nvGraphicFramePr>
        <p:xfrm>
          <a:off x="5357798" y="909548"/>
          <a:ext cx="4136246" cy="5281228"/>
        </p:xfrm>
        <a:graphic>
          <a:graphicData uri="http://schemas.openxmlformats.org/drawingml/2006/table">
            <a:tbl>
              <a:tblPr/>
              <a:tblGrid>
                <a:gridCol w="4136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326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심사평가 요약</a:t>
                      </a:r>
                      <a:endParaRPr lang="en-US" sz="1000" b="1" kern="0" spc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65" marR="64765" marT="17904" marB="179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2192"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900" b="1" kern="0" spc="0" dirty="0">
                          <a:solidFill>
                            <a:srgbClr val="333399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3.2.1 </a:t>
                      </a:r>
                      <a:r>
                        <a:rPr lang="ko-KR" altLang="en-US" sz="900" b="1" kern="0" spc="0" dirty="0">
                          <a:solidFill>
                            <a:srgbClr val="333399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생산설비</a:t>
                      </a:r>
                      <a:endParaRPr lang="en-US" altLang="ko-KR" sz="900" b="1" kern="0" spc="0" dirty="0">
                        <a:solidFill>
                          <a:srgbClr val="333399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(As-Is) 00000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(To-Be) 00000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sym typeface="Wingding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2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900" b="1" kern="0" spc="0" dirty="0">
                          <a:solidFill>
                            <a:srgbClr val="333399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3.2.2 </a:t>
                      </a:r>
                      <a:r>
                        <a:rPr lang="ko-KR" altLang="en-US" sz="900" b="1" kern="0" spc="0" dirty="0">
                          <a:solidFill>
                            <a:srgbClr val="333399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물류설비</a:t>
                      </a:r>
                      <a:endParaRPr lang="en-US" altLang="ko-KR" sz="900" b="1" kern="0" spc="0" dirty="0">
                        <a:solidFill>
                          <a:srgbClr val="333399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(As-Is) 00000</a:t>
                      </a: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(To-Be) 00000</a:t>
                      </a: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900" b="0" kern="0" spc="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sym typeface="Wingdings"/>
                      </a:endParaRP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200" b="1" kern="0" spc="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900" b="1" kern="0" spc="0" baseline="0" dirty="0">
                          <a:solidFill>
                            <a:srgbClr val="333399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3.2.3 </a:t>
                      </a:r>
                      <a:r>
                        <a:rPr lang="ko-KR" altLang="en-US" sz="900" b="1" kern="0" spc="0" baseline="0" dirty="0">
                          <a:solidFill>
                            <a:srgbClr val="333399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검사설비</a:t>
                      </a:r>
                      <a:endParaRPr lang="en-US" altLang="ko-KR" sz="900" b="1" kern="0" spc="0" baseline="0" dirty="0">
                        <a:solidFill>
                          <a:srgbClr val="333399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(As-Is) 00000</a:t>
                      </a: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(To-Be) 00000</a:t>
                      </a: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900" b="0" kern="0" spc="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sym typeface="Wingdings"/>
                      </a:endParaRP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200" b="0" kern="0" spc="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sym typeface="Wingdings"/>
                      </a:endParaRP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900" b="1" kern="0" spc="0" baseline="0" dirty="0">
                          <a:solidFill>
                            <a:srgbClr val="333399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3.2.4 </a:t>
                      </a:r>
                      <a:r>
                        <a:rPr lang="ko-KR" altLang="en-US" sz="900" b="1" kern="0" spc="0" baseline="0" dirty="0">
                          <a:solidFill>
                            <a:srgbClr val="333399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설비정보 네트워크</a:t>
                      </a:r>
                      <a:endParaRPr lang="en-US" altLang="ko-KR" sz="900" b="1" kern="0" spc="0" baseline="0" dirty="0">
                        <a:solidFill>
                          <a:srgbClr val="333399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(As-Is) 00000</a:t>
                      </a:r>
                      <a:r>
                        <a:rPr lang="ko-KR" altLang="en-US" sz="900" b="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 </a:t>
                      </a:r>
                      <a:endParaRPr lang="en-US" altLang="ko-KR" sz="900" b="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sym typeface="Wingdings"/>
                      </a:endParaRP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(To-Be) 00000</a:t>
                      </a: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900" b="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sym typeface="Wingdings"/>
                      </a:endParaRP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900" b="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sym typeface="Wingdings"/>
                      </a:endParaRP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200" b="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sym typeface="Wingdings"/>
                      </a:endParaRP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900" b="1" kern="0" spc="0" baseline="0" dirty="0">
                          <a:solidFill>
                            <a:srgbClr val="333399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3.2.5 </a:t>
                      </a:r>
                      <a:r>
                        <a:rPr lang="ko-KR" altLang="en-US" sz="900" b="1" kern="0" spc="0" baseline="0" dirty="0">
                          <a:solidFill>
                            <a:srgbClr val="333399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안전</a:t>
                      </a:r>
                      <a:r>
                        <a:rPr lang="en-US" altLang="ko-KR" sz="900" b="1" kern="0" spc="0" baseline="0" dirty="0">
                          <a:solidFill>
                            <a:srgbClr val="333399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900" b="1" kern="0" spc="0" baseline="0" dirty="0">
                          <a:solidFill>
                            <a:srgbClr val="333399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환경</a:t>
                      </a:r>
                      <a:r>
                        <a:rPr lang="en-US" altLang="ko-KR" sz="900" b="1" kern="0" spc="0" baseline="0" dirty="0">
                          <a:solidFill>
                            <a:srgbClr val="333399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900" b="1" kern="0" spc="0" baseline="0" dirty="0">
                          <a:solidFill>
                            <a:srgbClr val="333399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에너지관리</a:t>
                      </a:r>
                      <a:endParaRPr lang="en-US" altLang="ko-KR" sz="900" b="1" kern="0" spc="0" baseline="0" dirty="0">
                        <a:solidFill>
                          <a:srgbClr val="333399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(As-Is) 00000</a:t>
                      </a: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(To-Be) 00000</a:t>
                      </a:r>
                      <a:endParaRPr lang="en-US" altLang="ko-KR" sz="400" b="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sym typeface="Wingdings"/>
                      </a:endParaRPr>
                    </a:p>
                  </a:txBody>
                  <a:tcPr marL="64765" marR="64765" marT="17904" marB="179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776"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00000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65" marR="64765" marT="17904" marB="1790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텍스트 개체 틀 10">
            <a:extLst>
              <a:ext uri="{FF2B5EF4-FFF2-40B4-BE49-F238E27FC236}">
                <a16:creationId xmlns:a16="http://schemas.microsoft.com/office/drawing/2014/main" id="{F6409D7F-19FC-447E-AD35-E9D43DB009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>
            <a:normAutofit/>
            <a:sp3d>
              <a:bevelT w="0" h="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dirty="0"/>
              <a:t>4. </a:t>
            </a:r>
            <a:r>
              <a:rPr dirty="0"/>
              <a:t>영역별 세부 진단 결과</a:t>
            </a:r>
          </a:p>
        </p:txBody>
      </p:sp>
      <p:sp>
        <p:nvSpPr>
          <p:cNvPr id="34819" name="Rectangle 7">
            <a:extLst>
              <a:ext uri="{FF2B5EF4-FFF2-40B4-BE49-F238E27FC236}">
                <a16:creationId xmlns:a16="http://schemas.microsoft.com/office/drawing/2014/main" id="{5E454E72-A3FA-4FA2-8B78-BDFB75DF2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450" y="981075"/>
            <a:ext cx="1905101" cy="31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454" tIns="47727" rIns="95454" bIns="47727">
            <a:spAutoFit/>
          </a:bodyPr>
          <a:lstStyle>
            <a:lvl1pPr marL="265113" indent="-265113"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kumimoji="1" lang="ko-KR" altLang="en-US" sz="1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 Unicode MS" panose="020B0604020202020204" pitchFamily="50" charset="-127"/>
              </a:rPr>
              <a:t>진단영역 </a:t>
            </a:r>
            <a:r>
              <a:rPr kumimoji="1" lang="en-US" altLang="ko-KR" sz="1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 Unicode MS" panose="020B0604020202020204" pitchFamily="50" charset="-127"/>
              </a:rPr>
              <a:t>: 4. </a:t>
            </a:r>
            <a:r>
              <a:rPr kumimoji="1" lang="ko-KR" altLang="en-US" sz="1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 Unicode MS" panose="020B0604020202020204" pitchFamily="50" charset="-127"/>
              </a:rPr>
              <a:t>성과</a:t>
            </a: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60B2F322-0848-4FCA-AFFA-627056E3B8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583624"/>
              </p:ext>
            </p:extLst>
          </p:nvPr>
        </p:nvGraphicFramePr>
        <p:xfrm>
          <a:off x="379413" y="1497013"/>
          <a:ext cx="4484687" cy="771525"/>
        </p:xfrm>
        <a:graphic>
          <a:graphicData uri="http://schemas.openxmlformats.org/drawingml/2006/table">
            <a:tbl>
              <a:tblPr/>
              <a:tblGrid>
                <a:gridCol w="592951">
                  <a:extLst>
                    <a:ext uri="{9D8B030D-6E8A-4147-A177-3AD203B41FA5}">
                      <a16:colId xmlns:a16="http://schemas.microsoft.com/office/drawing/2014/main" val="1572053187"/>
                    </a:ext>
                  </a:extLst>
                </a:gridCol>
                <a:gridCol w="3221529">
                  <a:extLst>
                    <a:ext uri="{9D8B030D-6E8A-4147-A177-3AD203B41FA5}">
                      <a16:colId xmlns:a16="http://schemas.microsoft.com/office/drawing/2014/main" val="2400085137"/>
                    </a:ext>
                  </a:extLst>
                </a:gridCol>
                <a:gridCol w="670207">
                  <a:extLst>
                    <a:ext uri="{9D8B030D-6E8A-4147-A177-3AD203B41FA5}">
                      <a16:colId xmlns:a16="http://schemas.microsoft.com/office/drawing/2014/main" val="104467328"/>
                    </a:ext>
                  </a:extLst>
                </a:gridCol>
              </a:tblGrid>
              <a:tr h="377613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No</a:t>
                      </a:r>
                    </a:p>
                  </a:txBody>
                  <a:tcPr marL="71990" marR="71990" marT="35956" marB="35956" anchor="ctr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F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200" b="1" i="0" u="none" strike="noStrike" dirty="0" err="1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평가범주</a:t>
                      </a:r>
                      <a:endParaRPr lang="ko-KR" altLang="en-US" sz="1200" b="1" i="0" u="none" strike="noStrike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71990" marR="71990" marT="35956" marB="35956" anchor="ctr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F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수준</a:t>
                      </a:r>
                    </a:p>
                  </a:txBody>
                  <a:tcPr marL="71990" marR="71990" marT="35956" marB="35956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619365"/>
                  </a:ext>
                </a:extLst>
              </a:tr>
              <a:tr h="393912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4.1</a:t>
                      </a:r>
                    </a:p>
                  </a:txBody>
                  <a:tcPr marL="71990" marR="71990" marT="35956" marB="35956" anchor="ctr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성과</a:t>
                      </a:r>
                    </a:p>
                  </a:txBody>
                  <a:tcPr marL="71990" marR="71990" marT="35956" marB="35956" anchor="ctr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0.0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71990" marR="71990" marT="35956" marB="35956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3228761"/>
                  </a:ext>
                </a:extLst>
              </a:tr>
            </a:tbl>
          </a:graphicData>
        </a:graphic>
      </p:graphicFrame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3E5F646F-F311-42BF-BDA8-E55EEFFD75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273013"/>
              </p:ext>
            </p:extLst>
          </p:nvPr>
        </p:nvGraphicFramePr>
        <p:xfrm>
          <a:off x="5248275" y="887470"/>
          <a:ext cx="4125913" cy="5662400"/>
        </p:xfrm>
        <a:graphic>
          <a:graphicData uri="http://schemas.openxmlformats.org/drawingml/2006/table">
            <a:tbl>
              <a:tblPr/>
              <a:tblGrid>
                <a:gridCol w="4125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143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심사평가 요약</a:t>
                      </a:r>
                      <a:endParaRPr lang="en-US" sz="1000" b="1" kern="0" spc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65" marR="64765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3922"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900" b="1" kern="0" spc="0" dirty="0">
                          <a:solidFill>
                            <a:srgbClr val="333399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4.1.1 </a:t>
                      </a:r>
                      <a:r>
                        <a:rPr lang="ko-KR" altLang="en-US" sz="900" b="1" kern="0" spc="0" dirty="0">
                          <a:solidFill>
                            <a:srgbClr val="333399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생산성</a:t>
                      </a:r>
                      <a:r>
                        <a:rPr lang="en-US" altLang="ko-KR" sz="900" b="1" kern="0" spc="0" dirty="0">
                          <a:solidFill>
                            <a:srgbClr val="333399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(P)</a:t>
                      </a: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(As-Is) 00000</a:t>
                      </a: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(To-Be) 00000</a:t>
                      </a: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900" b="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sym typeface="Wingdings"/>
                      </a:endParaRP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200" b="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sym typeface="Wingdings"/>
                      </a:endParaRP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900" b="1" kern="0" spc="0" dirty="0">
                          <a:solidFill>
                            <a:srgbClr val="333399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4.1.2 </a:t>
                      </a:r>
                      <a:r>
                        <a:rPr lang="ko-KR" altLang="en-US" sz="900" b="1" kern="0" spc="0" dirty="0">
                          <a:solidFill>
                            <a:srgbClr val="333399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품질</a:t>
                      </a:r>
                      <a:r>
                        <a:rPr lang="en-US" altLang="ko-KR" sz="900" b="1" kern="0" spc="0" dirty="0">
                          <a:solidFill>
                            <a:srgbClr val="333399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(Q)</a:t>
                      </a: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(As-Is) 00000</a:t>
                      </a: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(To-Be) 00000</a:t>
                      </a: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900" b="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sym typeface="Wingdings"/>
                      </a:endParaRP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200" b="1" kern="0" spc="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900" b="1" kern="0" spc="0" baseline="0" dirty="0">
                          <a:solidFill>
                            <a:srgbClr val="333399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4.1.3 </a:t>
                      </a:r>
                      <a:r>
                        <a:rPr lang="ko-KR" altLang="en-US" sz="900" b="1" kern="0" spc="0" baseline="0" dirty="0">
                          <a:solidFill>
                            <a:srgbClr val="333399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원가</a:t>
                      </a:r>
                      <a:r>
                        <a:rPr lang="en-US" altLang="ko-KR" sz="900" b="1" kern="0" spc="0" baseline="0" dirty="0">
                          <a:solidFill>
                            <a:srgbClr val="333399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(C)</a:t>
                      </a: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(As-Is) 00000</a:t>
                      </a: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(To-Be) 00000</a:t>
                      </a: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900" b="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sym typeface="Wingdings"/>
                      </a:endParaRP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200" b="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sym typeface="Wingdings"/>
                      </a:endParaRP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900" b="1" kern="0" spc="0" baseline="0" dirty="0">
                          <a:solidFill>
                            <a:srgbClr val="333399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4.1.4 </a:t>
                      </a:r>
                      <a:r>
                        <a:rPr lang="ko-KR" altLang="en-US" sz="900" b="1" kern="0" spc="0" baseline="0" dirty="0">
                          <a:solidFill>
                            <a:srgbClr val="333399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납기</a:t>
                      </a:r>
                      <a:r>
                        <a:rPr lang="en-US" altLang="ko-KR" sz="900" b="1" kern="0" spc="0" baseline="0" dirty="0">
                          <a:solidFill>
                            <a:srgbClr val="333399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(D)</a:t>
                      </a: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(As-Is) 00000</a:t>
                      </a: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(To-Be) 00000</a:t>
                      </a: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900" b="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sym typeface="Wingdings"/>
                      </a:endParaRP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200" b="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sym typeface="Wingdings"/>
                      </a:endParaRP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900" b="1" kern="0" spc="0" baseline="0" dirty="0">
                          <a:solidFill>
                            <a:srgbClr val="333399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4.1.5 </a:t>
                      </a:r>
                      <a:r>
                        <a:rPr lang="ko-KR" altLang="en-US" sz="900" b="1" kern="0" spc="0" baseline="0" dirty="0">
                          <a:solidFill>
                            <a:srgbClr val="333399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안전</a:t>
                      </a:r>
                      <a:r>
                        <a:rPr lang="en-US" altLang="ko-KR" sz="900" b="1" kern="0" spc="0" baseline="0" dirty="0">
                          <a:solidFill>
                            <a:srgbClr val="333399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(S)</a:t>
                      </a: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(As-Is) 00000</a:t>
                      </a: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(To-Be) 00000</a:t>
                      </a: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900" b="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sym typeface="Wingdings"/>
                      </a:endParaRP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ko-KR" sz="400" b="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sym typeface="Wingdings"/>
                      </a:endParaRP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ko-KR" sz="900" b="1" kern="0" spc="0" baseline="0" dirty="0">
                          <a:solidFill>
                            <a:srgbClr val="333399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4.1.6 </a:t>
                      </a:r>
                      <a:r>
                        <a:rPr lang="ko-KR" altLang="en-US" sz="900" b="1" kern="0" spc="0" baseline="0" dirty="0">
                          <a:solidFill>
                            <a:srgbClr val="333399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환경</a:t>
                      </a:r>
                      <a:r>
                        <a:rPr lang="en-US" altLang="ko-KR" sz="900" b="1" kern="0" spc="0" baseline="0" dirty="0">
                          <a:solidFill>
                            <a:srgbClr val="333399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(As-Is) 00000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(To-Be) 00000</a:t>
                      </a:r>
                      <a:endParaRPr lang="en-US" altLang="ko-KR" sz="900" b="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65" marR="64765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7040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sym typeface="Wingdings"/>
                        </a:rPr>
                        <a:t>00000</a:t>
                      </a:r>
                      <a:endParaRPr lang="en-US" altLang="ko-KR" sz="9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sym typeface="Wingdings"/>
                      </a:endParaRPr>
                    </a:p>
                  </a:txBody>
                  <a:tcPr marL="64765" marR="64765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차트 11">
            <a:extLst>
              <a:ext uri="{FF2B5EF4-FFF2-40B4-BE49-F238E27FC236}">
                <a16:creationId xmlns:a16="http://schemas.microsoft.com/office/drawing/2014/main" id="{024B296D-68FF-46D5-B57C-8A43BD5DE7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8020968"/>
              </p:ext>
            </p:extLst>
          </p:nvPr>
        </p:nvGraphicFramePr>
        <p:xfrm>
          <a:off x="298429" y="3858768"/>
          <a:ext cx="4712483" cy="2458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텍스트 개체 틀 10">
            <a:extLst>
              <a:ext uri="{FF2B5EF4-FFF2-40B4-BE49-F238E27FC236}">
                <a16:creationId xmlns:a16="http://schemas.microsoft.com/office/drawing/2014/main" id="{A9058766-4F64-4146-BA7D-1084F7D9C1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>
            <a:normAutofit/>
            <a:sp3d>
              <a:bevelT w="0" h="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dirty="0"/>
              <a:t>5. </a:t>
            </a:r>
            <a:r>
              <a:rPr lang="ko-KR" altLang="en-US" dirty="0"/>
              <a:t>스마트공장 추진과제</a:t>
            </a:r>
            <a:endParaRPr dirty="0"/>
          </a:p>
        </p:txBody>
      </p:sp>
      <p:sp>
        <p:nvSpPr>
          <p:cNvPr id="28675" name="Rectangle 7">
            <a:extLst>
              <a:ext uri="{FF2B5EF4-FFF2-40B4-BE49-F238E27FC236}">
                <a16:creationId xmlns:a16="http://schemas.microsoft.com/office/drawing/2014/main" id="{E7A99C53-D024-49F9-B2EF-0DC96FFDA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414" y="801780"/>
            <a:ext cx="3067277" cy="34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454" tIns="47727" rIns="95454" bIns="47727">
            <a:spAutoFit/>
          </a:bodyPr>
          <a:lstStyle>
            <a:lvl1pPr marL="265113" indent="-265113"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kumimoji="1" lang="ko-KR" altLang="en-US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 Unicode MS" panose="020B0604020202020204" pitchFamily="50" charset="-127"/>
              </a:rPr>
              <a:t>영역별 스마트공장 추진과제</a:t>
            </a: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BA57F093-90E7-467A-8035-9DC67622A1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634473"/>
              </p:ext>
            </p:extLst>
          </p:nvPr>
        </p:nvGraphicFramePr>
        <p:xfrm>
          <a:off x="421341" y="1261806"/>
          <a:ext cx="9063318" cy="4794414"/>
        </p:xfrm>
        <a:graphic>
          <a:graphicData uri="http://schemas.openxmlformats.org/drawingml/2006/table">
            <a:tbl>
              <a:tblPr/>
              <a:tblGrid>
                <a:gridCol w="1106873">
                  <a:extLst>
                    <a:ext uri="{9D8B030D-6E8A-4147-A177-3AD203B41FA5}">
                      <a16:colId xmlns:a16="http://schemas.microsoft.com/office/drawing/2014/main" val="3851505841"/>
                    </a:ext>
                  </a:extLst>
                </a:gridCol>
                <a:gridCol w="5867669">
                  <a:extLst>
                    <a:ext uri="{9D8B030D-6E8A-4147-A177-3AD203B41FA5}">
                      <a16:colId xmlns:a16="http://schemas.microsoft.com/office/drawing/2014/main" val="2050736620"/>
                    </a:ext>
                  </a:extLst>
                </a:gridCol>
                <a:gridCol w="436282">
                  <a:extLst>
                    <a:ext uri="{9D8B030D-6E8A-4147-A177-3AD203B41FA5}">
                      <a16:colId xmlns:a16="http://schemas.microsoft.com/office/drawing/2014/main" val="2568977602"/>
                    </a:ext>
                  </a:extLst>
                </a:gridCol>
                <a:gridCol w="436282">
                  <a:extLst>
                    <a:ext uri="{9D8B030D-6E8A-4147-A177-3AD203B41FA5}">
                      <a16:colId xmlns:a16="http://schemas.microsoft.com/office/drawing/2014/main" val="62405157"/>
                    </a:ext>
                  </a:extLst>
                </a:gridCol>
                <a:gridCol w="436282">
                  <a:extLst>
                    <a:ext uri="{9D8B030D-6E8A-4147-A177-3AD203B41FA5}">
                      <a16:colId xmlns:a16="http://schemas.microsoft.com/office/drawing/2014/main" val="399279674"/>
                    </a:ext>
                  </a:extLst>
                </a:gridCol>
                <a:gridCol w="779930">
                  <a:extLst>
                    <a:ext uri="{9D8B030D-6E8A-4147-A177-3AD203B41FA5}">
                      <a16:colId xmlns:a16="http://schemas.microsoft.com/office/drawing/2014/main" val="598073948"/>
                    </a:ext>
                  </a:extLst>
                </a:gridCol>
              </a:tblGrid>
              <a:tr h="243677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구분</a:t>
                      </a: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스마트공장 추진과제</a:t>
                      </a: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Technology</a:t>
                      </a:r>
                      <a:endParaRPr lang="ko-KR" altLang="en-US" sz="1000" b="1" kern="0" spc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b="1" kern="0" spc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b="1" kern="0" spc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적용시기</a:t>
                      </a: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235338"/>
                  </a:ext>
                </a:extLst>
              </a:tr>
              <a:tr h="243677"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b="1" kern="0" spc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b="1" kern="0" spc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OT</a:t>
                      </a:r>
                      <a:endParaRPr lang="ko-KR" altLang="en-US" sz="1000" b="1" kern="0" spc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AT</a:t>
                      </a:r>
                      <a:endParaRPr lang="ko-KR" altLang="en-US" sz="1000" b="1" kern="0" spc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IT</a:t>
                      </a:r>
                      <a:endParaRPr lang="ko-KR" altLang="en-US" sz="1000" b="1" kern="0" spc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b="1" kern="0" spc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443405"/>
                  </a:ext>
                </a:extLst>
              </a:tr>
              <a:tr h="43070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[1.1]</a:t>
                      </a:r>
                    </a:p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리더십과 전략</a:t>
                      </a: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◯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◯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◯</a:t>
                      </a: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단기</a:t>
                      </a: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0041478"/>
                  </a:ext>
                </a:extLst>
              </a:tr>
              <a:tr h="43070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[2.1]</a:t>
                      </a:r>
                    </a:p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제품개발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9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9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9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중기</a:t>
                      </a: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518618"/>
                  </a:ext>
                </a:extLst>
              </a:tr>
              <a:tr h="43070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[2.2]</a:t>
                      </a:r>
                    </a:p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생산계획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9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9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9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9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장기</a:t>
                      </a: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3846636"/>
                  </a:ext>
                </a:extLst>
              </a:tr>
              <a:tr h="43070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[2.3]</a:t>
                      </a:r>
                    </a:p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공정관리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9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9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9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432558"/>
                  </a:ext>
                </a:extLst>
              </a:tr>
              <a:tr h="43070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[2.4]</a:t>
                      </a:r>
                    </a:p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품질관리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9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9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9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6111375"/>
                  </a:ext>
                </a:extLst>
              </a:tr>
              <a:tr h="43070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[2.5]</a:t>
                      </a:r>
                    </a:p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설비관리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9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9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9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2651052"/>
                  </a:ext>
                </a:extLst>
              </a:tr>
              <a:tr h="43070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[2.6]</a:t>
                      </a:r>
                    </a:p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물류운영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656676"/>
                  </a:ext>
                </a:extLst>
              </a:tr>
              <a:tr h="43070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[3.1]</a:t>
                      </a:r>
                    </a:p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정보시스템</a:t>
                      </a: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133621"/>
                  </a:ext>
                </a:extLst>
              </a:tr>
              <a:tr h="43070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[3.2]</a:t>
                      </a:r>
                    </a:p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설비자동화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2876339"/>
                  </a:ext>
                </a:extLst>
              </a:tr>
              <a:tr h="43070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[4.1]</a:t>
                      </a:r>
                    </a:p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성과</a:t>
                      </a:r>
                      <a:endParaRPr lang="ko-KR" altLang="en-US" sz="1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066375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524A163-23BD-4129-8798-F3BACDF802D1}"/>
              </a:ext>
            </a:extLst>
          </p:cNvPr>
          <p:cNvSpPr txBox="1"/>
          <p:nvPr/>
        </p:nvSpPr>
        <p:spPr>
          <a:xfrm>
            <a:off x="421341" y="6173639"/>
            <a:ext cx="876524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900" dirty="0">
                <a:latin typeface="+mn-ea"/>
                <a:ea typeface="+mn-ea"/>
              </a:rPr>
              <a:t>*Technology : OT(Operation Technology), AT(Automation Technology), IT(Information Technology)</a:t>
            </a:r>
            <a:endParaRPr lang="ko-KR" altLang="en-US" sz="900" dirty="0">
              <a:latin typeface="+mn-ea"/>
              <a:ea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 rot="19783996">
            <a:off x="4589929" y="1075765"/>
            <a:ext cx="2177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2022</a:t>
            </a:r>
            <a:r>
              <a:rPr lang="ko-KR" altLang="en-US" dirty="0">
                <a:solidFill>
                  <a:srgbClr val="FF0000"/>
                </a:solidFill>
              </a:rPr>
              <a:t>년에 바뀐 </a:t>
            </a:r>
            <a:r>
              <a:rPr lang="ko-KR" altLang="en-US" dirty="0" err="1">
                <a:solidFill>
                  <a:srgbClr val="FF0000"/>
                </a:solidFill>
              </a:rPr>
              <a:t>장표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000915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2">
            <a:extLst>
              <a:ext uri="{FF2B5EF4-FFF2-40B4-BE49-F238E27FC236}">
                <a16:creationId xmlns:a16="http://schemas.microsoft.com/office/drawing/2014/main" id="{799BDF8F-876E-4DEF-BE86-06627E60A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2062">
            <a:extLst>
              <a:ext uri="{FF2B5EF4-FFF2-40B4-BE49-F238E27FC236}">
                <a16:creationId xmlns:a16="http://schemas.microsoft.com/office/drawing/2014/main" id="{3FEB62F9-BCD1-4218-8A2A-FDE3FAE4F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8139" y="1090262"/>
            <a:ext cx="2949525" cy="753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r" defTabSz="809858" eaLnBrk="1" latinLnBrk="0" hangingPunct="1">
              <a:defRPr/>
            </a:pPr>
            <a:r>
              <a:rPr kumimoji="0" lang="ko-KR" altLang="en-US" sz="4899" b="1" dirty="0">
                <a:solidFill>
                  <a:prstClr val="black">
                    <a:lumMod val="95000"/>
                    <a:lumOff val="5000"/>
                  </a:prst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견명조"/>
              </a:rPr>
              <a:t>감사합니다</a:t>
            </a: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31859A33-F58F-4C12-85CD-1D8398651C04}"/>
              </a:ext>
            </a:extLst>
          </p:cNvPr>
          <p:cNvSpPr/>
          <p:nvPr/>
        </p:nvSpPr>
        <p:spPr>
          <a:xfrm>
            <a:off x="8472488" y="1965325"/>
            <a:ext cx="765175" cy="65088"/>
          </a:xfrm>
          <a:prstGeom prst="rect">
            <a:avLst/>
          </a:prstGeom>
          <a:solidFill>
            <a:srgbClr val="BBBD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633" b="1">
              <a:solidFill>
                <a:sysClr val="windowText" lastClr="000000"/>
              </a:solidFill>
            </a:endParaRPr>
          </a:p>
        </p:txBody>
      </p:sp>
      <p:pic>
        <p:nvPicPr>
          <p:cNvPr id="9" name="_x409037624" descr="EMB00000898012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4" y="6316910"/>
            <a:ext cx="3152775" cy="46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2062">
            <a:extLst>
              <a:ext uri="{FF2B5EF4-FFF2-40B4-BE49-F238E27FC236}">
                <a16:creationId xmlns:a16="http://schemas.microsoft.com/office/drawing/2014/main" id="{BD40877F-2B8C-4D1D-AC83-9F74D7692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5663" y="2536097"/>
            <a:ext cx="3982000" cy="266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r" defTabSz="892701" eaLnBrk="1" latinLnBrk="0" hangingPunct="1">
              <a:lnSpc>
                <a:spcPct val="120000"/>
              </a:lnSpc>
              <a:buFont typeface="Wingdings" pitchFamily="2" charset="2"/>
              <a:buNone/>
              <a:tabLst>
                <a:tab pos="3048000" algn="l"/>
              </a:tabLst>
              <a:defRPr/>
            </a:pPr>
            <a:r>
              <a:rPr kumimoji="0"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  <a:cs typeface="견명조"/>
              </a:rPr>
              <a:t>(</a:t>
            </a:r>
            <a:r>
              <a:rPr kumimoji="0"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  <a:cs typeface="견명조"/>
              </a:rPr>
              <a:t>사</a:t>
            </a:r>
            <a:r>
              <a:rPr kumimoji="0"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  <a:cs typeface="견명조"/>
              </a:rPr>
              <a:t>)</a:t>
            </a:r>
            <a:r>
              <a:rPr kumimoji="0"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  <a:cs typeface="견명조"/>
              </a:rPr>
              <a:t>스마트제조혁신협회</a:t>
            </a:r>
            <a:endParaRPr kumimoji="0"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  <a:cs typeface="견명조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8A89BBF4-557B-480C-BEF2-1EFEFFB8F0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1303" y="6434674"/>
            <a:ext cx="3152775" cy="23425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>
            <a:extLst>
              <a:ext uri="{FF2B5EF4-FFF2-40B4-BE49-F238E27FC236}">
                <a16:creationId xmlns:a16="http://schemas.microsoft.com/office/drawing/2014/main" id="{486373AC-0BE4-4AD2-AD9F-F9B0DBB31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850" y="1484313"/>
            <a:ext cx="3144838" cy="514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82800" bIns="82800">
            <a:spAutoFit/>
          </a:bodyPr>
          <a:lstStyle/>
          <a:p>
            <a:pPr algn="ctr" eaLnBrk="1" fontAlgn="auto" latinLnBrk="1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ko-KR" alt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제  출  문</a:t>
            </a:r>
          </a:p>
        </p:txBody>
      </p:sp>
      <p:sp>
        <p:nvSpPr>
          <p:cNvPr id="10243" name="Text Box 4">
            <a:extLst>
              <a:ext uri="{FF2B5EF4-FFF2-40B4-BE49-F238E27FC236}">
                <a16:creationId xmlns:a16="http://schemas.microsoft.com/office/drawing/2014/main" id="{0B4892C0-FAFA-4901-9C78-EB197B9D91D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411413" y="2396331"/>
            <a:ext cx="5189537" cy="41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ko-KR" altLang="en-US" sz="1600" b="1" u="sng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㈜</a:t>
            </a:r>
            <a:r>
              <a:rPr lang="en-US" altLang="ko-KR" sz="1600" b="1" u="sng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00000</a:t>
            </a:r>
            <a:r>
              <a:rPr lang="ko-KR" altLang="en-US" sz="1600" b="1" u="sng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대표자  귀하</a:t>
            </a:r>
          </a:p>
        </p:txBody>
      </p:sp>
      <p:sp>
        <p:nvSpPr>
          <p:cNvPr id="21" name="Text Box 6">
            <a:extLst>
              <a:ext uri="{FF2B5EF4-FFF2-40B4-BE49-F238E27FC236}">
                <a16:creationId xmlns:a16="http://schemas.microsoft.com/office/drawing/2014/main" id="{3AC30DDC-66A7-4FF3-90AF-5CC2CB19C2A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211263" y="3025775"/>
            <a:ext cx="7632700" cy="412421"/>
          </a:xfrm>
          <a:prstGeom prst="rect">
            <a:avLst/>
          </a:prstGeom>
          <a:noFill/>
          <a:ln w="9525" cap="rnd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>
                <a:latin typeface="+mn-ea"/>
                <a:ea typeface="+mn-ea"/>
              </a:rPr>
              <a:t>본 보고서를 </a:t>
            </a:r>
            <a:r>
              <a:rPr lang="ko-KR" altLang="en-US" sz="1600" b="1" dirty="0" err="1">
                <a:latin typeface="+mn-ea"/>
                <a:ea typeface="+mn-ea"/>
              </a:rPr>
              <a:t>스마트공장</a:t>
            </a:r>
            <a:r>
              <a:rPr lang="ko-KR" altLang="en-US" sz="1600" b="1" dirty="0">
                <a:latin typeface="+mn-ea"/>
                <a:ea typeface="+mn-ea"/>
              </a:rPr>
              <a:t> </a:t>
            </a:r>
            <a:r>
              <a:rPr lang="ko-KR" altLang="en-US" sz="1600" b="1" dirty="0" err="1">
                <a:latin typeface="+mn-ea"/>
                <a:ea typeface="+mn-ea"/>
              </a:rPr>
              <a:t>수준확인</a:t>
            </a:r>
            <a:r>
              <a:rPr lang="ko-KR" altLang="en-US" sz="1600" b="1" dirty="0">
                <a:latin typeface="+mn-ea"/>
                <a:ea typeface="+mn-ea"/>
              </a:rPr>
              <a:t> 심사보고서로 제출합니다</a:t>
            </a:r>
            <a:r>
              <a:rPr lang="en-US" altLang="ko-KR" sz="1600" b="1" dirty="0">
                <a:latin typeface="+mn-ea"/>
                <a:ea typeface="+mn-ea"/>
              </a:rPr>
              <a:t>.</a:t>
            </a:r>
          </a:p>
        </p:txBody>
      </p:sp>
      <p:sp>
        <p:nvSpPr>
          <p:cNvPr id="22" name="Text Box 7">
            <a:extLst>
              <a:ext uri="{FF2B5EF4-FFF2-40B4-BE49-F238E27FC236}">
                <a16:creationId xmlns:a16="http://schemas.microsoft.com/office/drawing/2014/main" id="{E478DC08-AF12-4906-AFCA-3BD0B78C21E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906713" y="3789363"/>
            <a:ext cx="4065587" cy="381000"/>
          </a:xfrm>
          <a:prstGeom prst="rect">
            <a:avLst/>
          </a:prstGeom>
          <a:noFill/>
          <a:ln w="9525" cap="rnd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b="1" dirty="0">
                <a:latin typeface="+mn-ea"/>
                <a:ea typeface="+mn-ea"/>
              </a:rPr>
              <a:t> YYYY</a:t>
            </a:r>
            <a:r>
              <a:rPr lang="ko-KR" altLang="en-US" sz="1600" b="1" dirty="0">
                <a:latin typeface="+mn-ea"/>
                <a:ea typeface="+mn-ea"/>
              </a:rPr>
              <a:t>년  </a:t>
            </a:r>
            <a:r>
              <a:rPr lang="en-US" altLang="ko-KR" sz="1600" b="1" dirty="0">
                <a:latin typeface="+mn-ea"/>
                <a:ea typeface="+mn-ea"/>
              </a:rPr>
              <a:t>MM</a:t>
            </a:r>
            <a:r>
              <a:rPr lang="ko-KR" altLang="en-US" sz="1600" b="1" dirty="0">
                <a:latin typeface="+mn-ea"/>
                <a:ea typeface="+mn-ea"/>
              </a:rPr>
              <a:t>월  </a:t>
            </a:r>
            <a:r>
              <a:rPr lang="en-US" altLang="ko-KR" sz="1600" b="1" dirty="0">
                <a:latin typeface="+mn-ea"/>
                <a:ea typeface="+mn-ea"/>
              </a:rPr>
              <a:t>DD</a:t>
            </a:r>
            <a:r>
              <a:rPr lang="ko-KR" altLang="en-US" sz="1600" b="1" dirty="0">
                <a:latin typeface="+mn-ea"/>
                <a:ea typeface="+mn-ea"/>
              </a:rPr>
              <a:t>일</a:t>
            </a:r>
          </a:p>
        </p:txBody>
      </p:sp>
      <p:sp>
        <p:nvSpPr>
          <p:cNvPr id="10246" name="TextBox 2">
            <a:extLst>
              <a:ext uri="{FF2B5EF4-FFF2-40B4-BE49-F238E27FC236}">
                <a16:creationId xmlns:a16="http://schemas.microsoft.com/office/drawing/2014/main" id="{5E828D80-1D2E-4DBB-998F-D81A4E35B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1288" y="4540250"/>
            <a:ext cx="21526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심사원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홍 길 동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3AD1BB-B4C0-4E70-AB96-4FFEF3171A8B}"/>
              </a:ext>
            </a:extLst>
          </p:cNvPr>
          <p:cNvSpPr txBox="1"/>
          <p:nvPr/>
        </p:nvSpPr>
        <p:spPr>
          <a:xfrm>
            <a:off x="3079750" y="5827713"/>
            <a:ext cx="371792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>
                <a:latin typeface="+mn-ea"/>
                <a:ea typeface="+mn-ea"/>
              </a:rPr>
              <a:t>확인기관 </a:t>
            </a:r>
            <a:r>
              <a:rPr lang="en-US" altLang="ko-KR" sz="1600" b="1" dirty="0">
                <a:latin typeface="+mn-ea"/>
                <a:ea typeface="+mn-ea"/>
              </a:rPr>
              <a:t>: </a:t>
            </a:r>
            <a:r>
              <a:rPr lang="ko-KR" altLang="en-US" sz="1600" b="1" dirty="0">
                <a:latin typeface="+mn-ea"/>
                <a:ea typeface="+mn-ea"/>
              </a:rPr>
              <a:t>확인기관명       </a:t>
            </a:r>
            <a:r>
              <a:rPr lang="en-US" altLang="ko-KR" sz="1600" b="1" dirty="0">
                <a:latin typeface="+mn-ea"/>
                <a:ea typeface="+mn-ea"/>
              </a:rPr>
              <a:t>(</a:t>
            </a:r>
            <a:r>
              <a:rPr lang="ko-KR" altLang="en-US" sz="1600" b="1" dirty="0">
                <a:latin typeface="+mn-ea"/>
                <a:ea typeface="+mn-ea"/>
              </a:rPr>
              <a:t>인</a:t>
            </a:r>
            <a:r>
              <a:rPr lang="en-US" altLang="ko-KR" sz="1600" b="1" dirty="0">
                <a:latin typeface="+mn-ea"/>
                <a:ea typeface="+mn-ea"/>
              </a:rPr>
              <a:t>) </a:t>
            </a:r>
            <a:endParaRPr lang="ko-KR" altLang="en-US" sz="1600" b="1" dirty="0">
              <a:latin typeface="+mn-ea"/>
              <a:ea typeface="+mn-ea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직사각형 83">
            <a:extLst>
              <a:ext uri="{FF2B5EF4-FFF2-40B4-BE49-F238E27FC236}">
                <a16:creationId xmlns:a16="http://schemas.microsoft.com/office/drawing/2014/main" id="{A4801FEE-89EF-4E16-8472-37EA15F1788E}"/>
              </a:ext>
            </a:extLst>
          </p:cNvPr>
          <p:cNvSpPr/>
          <p:nvPr/>
        </p:nvSpPr>
        <p:spPr>
          <a:xfrm>
            <a:off x="3449829" y="2352074"/>
            <a:ext cx="3242875" cy="3064429"/>
          </a:xfrm>
          <a:prstGeom prst="rect">
            <a:avLst/>
          </a:prstGeom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514350" indent="-514350" defTabSz="483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726"/>
              </a:spcAft>
              <a:buFont typeface="+mj-lt"/>
              <a:buAutoNum type="arabicPeriod"/>
              <a:defRPr/>
            </a:pPr>
            <a:r>
              <a:rPr lang="ko-KR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cs typeface="Arial Unicode MS" panose="020B0604020202020204" pitchFamily="50" charset="-127"/>
              </a:rPr>
              <a:t>기업 개요</a:t>
            </a:r>
            <a:endParaRPr lang="en-US" altLang="ko-KR" sz="2400" b="1" dirty="0">
              <a:solidFill>
                <a:schemeClr val="tx1">
                  <a:lumMod val="95000"/>
                  <a:lumOff val="5000"/>
                </a:schemeClr>
              </a:solidFill>
              <a:latin typeface="나눔고딕" panose="020D0604000000000000" pitchFamily="50" charset="-127"/>
              <a:cs typeface="Arial Unicode MS" panose="020B0604020202020204" pitchFamily="50" charset="-127"/>
            </a:endParaRPr>
          </a:p>
          <a:p>
            <a:pPr marL="514350" indent="-514350" defTabSz="483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726"/>
              </a:spcAft>
              <a:buFont typeface="+mj-lt"/>
              <a:buAutoNum type="arabicPeriod"/>
              <a:defRPr/>
            </a:pPr>
            <a:r>
              <a:rPr lang="ko-KR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cs typeface="Arial Unicode MS" panose="020B0604020202020204" pitchFamily="50" charset="-127"/>
              </a:rPr>
              <a:t>심사 기준</a:t>
            </a:r>
            <a:endParaRPr lang="en-US" altLang="ko-KR" sz="2400" b="1" dirty="0">
              <a:solidFill>
                <a:schemeClr val="tx1">
                  <a:lumMod val="95000"/>
                  <a:lumOff val="5000"/>
                </a:schemeClr>
              </a:solidFill>
              <a:latin typeface="나눔고딕" panose="020D0604000000000000" pitchFamily="50" charset="-127"/>
              <a:cs typeface="Arial Unicode MS" panose="020B0604020202020204" pitchFamily="50" charset="-127"/>
            </a:endParaRPr>
          </a:p>
          <a:p>
            <a:pPr marL="514350" indent="-514350" defTabSz="483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726"/>
              </a:spcAft>
              <a:buFont typeface="+mj-lt"/>
              <a:buAutoNum type="arabicPeriod"/>
              <a:defRPr/>
            </a:pPr>
            <a:r>
              <a:rPr lang="ko-KR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cs typeface="Arial Unicode MS" panose="020B0604020202020204" pitchFamily="50" charset="-127"/>
              </a:rPr>
              <a:t>진단결과 종합</a:t>
            </a:r>
          </a:p>
          <a:p>
            <a:pPr marL="514350" indent="-514350" defTabSz="483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726"/>
              </a:spcAft>
              <a:buFont typeface="+mj-lt"/>
              <a:buAutoNum type="arabicPeriod"/>
              <a:tabLst>
                <a:tab pos="812262" algn="l"/>
              </a:tabLst>
              <a:defRPr/>
            </a:pPr>
            <a:r>
              <a:rPr lang="ko-KR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cs typeface="Arial Unicode MS" panose="020B0604020202020204" pitchFamily="50" charset="-127"/>
              </a:rPr>
              <a:t>영역별</a:t>
            </a:r>
            <a:r>
              <a:rPr lang="en-US" altLang="ko-K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cs typeface="Arial Unicode MS" panose="020B0604020202020204" pitchFamily="50" charset="-127"/>
              </a:rPr>
              <a:t> </a:t>
            </a:r>
            <a:r>
              <a:rPr lang="ko-KR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cs typeface="Arial Unicode MS" panose="020B0604020202020204" pitchFamily="50" charset="-127"/>
              </a:rPr>
              <a:t>세부 진단결과</a:t>
            </a:r>
            <a:endParaRPr lang="en-US" altLang="ko-KR" sz="2400" b="1" dirty="0">
              <a:solidFill>
                <a:schemeClr val="tx1">
                  <a:lumMod val="95000"/>
                  <a:lumOff val="5000"/>
                </a:schemeClr>
              </a:solidFill>
              <a:latin typeface="나눔고딕" panose="020D0604000000000000" pitchFamily="50" charset="-127"/>
              <a:cs typeface="Arial Unicode MS" panose="020B0604020202020204" pitchFamily="50" charset="-127"/>
            </a:endParaRPr>
          </a:p>
          <a:p>
            <a:pPr marL="514350" indent="-514350" defTabSz="483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726"/>
              </a:spcAft>
              <a:buFont typeface="+mj-lt"/>
              <a:buAutoNum type="arabicPeriod"/>
              <a:tabLst>
                <a:tab pos="812262" algn="l"/>
              </a:tabLst>
              <a:defRPr/>
            </a:pPr>
            <a:r>
              <a:rPr lang="ko-KR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cs typeface="Arial Unicode MS" panose="020B0604020202020204" pitchFamily="50" charset="-127"/>
              </a:rPr>
              <a:t>스마트공장 추진 과제</a:t>
            </a:r>
            <a:endParaRPr lang="en-US" altLang="ko-KR" sz="2400" b="1" dirty="0">
              <a:solidFill>
                <a:schemeClr val="tx1">
                  <a:lumMod val="95000"/>
                  <a:lumOff val="5000"/>
                </a:schemeClr>
              </a:solidFill>
              <a:latin typeface="나눔고딕" panose="020D0604000000000000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F9D5A9F-7DC8-48B4-A450-848FB275994B}"/>
              </a:ext>
            </a:extLst>
          </p:cNvPr>
          <p:cNvSpPr txBox="1"/>
          <p:nvPr/>
        </p:nvSpPr>
        <p:spPr>
          <a:xfrm>
            <a:off x="2112368" y="2391469"/>
            <a:ext cx="887038" cy="492443"/>
          </a:xfrm>
          <a:prstGeom prst="rect">
            <a:avLst/>
          </a:prstGeom>
          <a:noFill/>
        </p:spPr>
        <p:txBody>
          <a:bodyPr wrap="none" lIns="0" tIns="0" rIns="0" bIns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200" spc="-227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목  차</a:t>
            </a:r>
          </a:p>
        </p:txBody>
      </p:sp>
      <p:pic>
        <p:nvPicPr>
          <p:cNvPr id="8" name="Picture 2" descr="C:\Users\Owner\Desktop\3442.png">
            <a:extLst>
              <a:ext uri="{FF2B5EF4-FFF2-40B4-BE49-F238E27FC236}">
                <a16:creationId xmlns:a16="http://schemas.microsoft.com/office/drawing/2014/main" id="{59A8BDFE-F8B7-4FB7-BE1C-D69AB931F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7088" cy="16589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텍스트 개체 틀 10">
            <a:extLst>
              <a:ext uri="{FF2B5EF4-FFF2-40B4-BE49-F238E27FC236}">
                <a16:creationId xmlns:a16="http://schemas.microsoft.com/office/drawing/2014/main" id="{965888DE-D7AD-45B6-8211-645AF35A39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>
            <a:normAutofit/>
            <a:sp3d>
              <a:bevelT w="0" h="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dirty="0"/>
              <a:t>1. </a:t>
            </a:r>
            <a:r>
              <a:rPr dirty="0"/>
              <a:t>기업 개요</a:t>
            </a:r>
          </a:p>
        </p:txBody>
      </p:sp>
      <p:sp>
        <p:nvSpPr>
          <p:cNvPr id="12291" name="Rectangle 7">
            <a:extLst>
              <a:ext uri="{FF2B5EF4-FFF2-40B4-BE49-F238E27FC236}">
                <a16:creationId xmlns:a16="http://schemas.microsoft.com/office/drawing/2014/main" id="{13F40F95-8986-49E4-AEAB-B861FD00F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450" y="981075"/>
            <a:ext cx="128746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454" tIns="47727" rIns="95454" bIns="47727">
            <a:spAutoFit/>
          </a:bodyPr>
          <a:lstStyle>
            <a:lvl1pPr marL="265113" indent="-265113"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kumimoji="1" lang="ko-KR" altLang="en-US" sz="1600" b="1">
                <a:solidFill>
                  <a:srgbClr val="000000"/>
                </a:solidFill>
                <a:latin typeface="나눔고딕" panose="020D0604000000000000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일반 현황</a:t>
            </a: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93D1069C-27F6-4C4C-9AB5-BDE77CF40B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033620"/>
              </p:ext>
            </p:extLst>
          </p:nvPr>
        </p:nvGraphicFramePr>
        <p:xfrm>
          <a:off x="428625" y="1425575"/>
          <a:ext cx="8990014" cy="1547814"/>
        </p:xfrm>
        <a:graphic>
          <a:graphicData uri="http://schemas.openxmlformats.org/drawingml/2006/table">
            <a:tbl>
              <a:tblPr/>
              <a:tblGrid>
                <a:gridCol w="741409">
                  <a:extLst>
                    <a:ext uri="{9D8B030D-6E8A-4147-A177-3AD203B41FA5}">
                      <a16:colId xmlns:a16="http://schemas.microsoft.com/office/drawing/2014/main" val="514015525"/>
                    </a:ext>
                  </a:extLst>
                </a:gridCol>
                <a:gridCol w="1024896">
                  <a:extLst>
                    <a:ext uri="{9D8B030D-6E8A-4147-A177-3AD203B41FA5}">
                      <a16:colId xmlns:a16="http://schemas.microsoft.com/office/drawing/2014/main" val="116793373"/>
                    </a:ext>
                  </a:extLst>
                </a:gridCol>
                <a:gridCol w="2871196">
                  <a:extLst>
                    <a:ext uri="{9D8B030D-6E8A-4147-A177-3AD203B41FA5}">
                      <a16:colId xmlns:a16="http://schemas.microsoft.com/office/drawing/2014/main" val="2825865322"/>
                    </a:ext>
                  </a:extLst>
                </a:gridCol>
                <a:gridCol w="1572757">
                  <a:extLst>
                    <a:ext uri="{9D8B030D-6E8A-4147-A177-3AD203B41FA5}">
                      <a16:colId xmlns:a16="http://schemas.microsoft.com/office/drawing/2014/main" val="1269654278"/>
                    </a:ext>
                  </a:extLst>
                </a:gridCol>
                <a:gridCol w="2779756">
                  <a:extLst>
                    <a:ext uri="{9D8B030D-6E8A-4147-A177-3AD203B41FA5}">
                      <a16:colId xmlns:a16="http://schemas.microsoft.com/office/drawing/2014/main" val="3197475446"/>
                    </a:ext>
                  </a:extLst>
                </a:gridCol>
              </a:tblGrid>
              <a:tr h="257969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업 체 명</a:t>
                      </a:r>
                    </a:p>
                  </a:txBody>
                  <a:tcPr marL="17907" marR="17907" marT="17893" marB="17893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㈜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00000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893" marB="17893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대 표 자</a:t>
                      </a:r>
                    </a:p>
                  </a:txBody>
                  <a:tcPr marL="17907" marR="17907" marT="17893" marB="17893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00000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893" marB="17893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0764383"/>
                  </a:ext>
                </a:extLst>
              </a:tr>
              <a:tr h="257969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 err="1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설립일자</a:t>
                      </a:r>
                      <a:endParaRPr lang="ko-KR" altLang="en-US" sz="1000" b="1" kern="0" spc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893" marB="17893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yyyy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년 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mm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dd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893" marB="17893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5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홈페이지</a:t>
                      </a:r>
                      <a:endParaRPr lang="ko-KR" altLang="en-US" sz="1000" b="1" kern="0" spc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893" marB="17893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www.aaa.co.kr</a:t>
                      </a:r>
                    </a:p>
                  </a:txBody>
                  <a:tcPr marL="17907" marR="17907" marT="17893" marB="17893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3916199"/>
                  </a:ext>
                </a:extLst>
              </a:tr>
              <a:tr h="257969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9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사업자등록번호</a:t>
                      </a:r>
                      <a:endParaRPr lang="ko-KR" altLang="en-US" sz="1000" b="1" kern="0" spc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893" marB="17893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000-00-0000</a:t>
                      </a:r>
                    </a:p>
                  </a:txBody>
                  <a:tcPr marL="17907" marR="17907" marT="17893" marB="17893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9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주 생산품</a:t>
                      </a:r>
                    </a:p>
                  </a:txBody>
                  <a:tcPr marL="17907" marR="17907" marT="17893" marB="17893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00000</a:t>
                      </a:r>
                    </a:p>
                  </a:txBody>
                  <a:tcPr marL="17907" marR="17907" marT="17893" marB="17893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166502"/>
                  </a:ext>
                </a:extLst>
              </a:tr>
              <a:tr h="257969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주소</a:t>
                      </a:r>
                    </a:p>
                  </a:txBody>
                  <a:tcPr marL="17907" marR="17907" marT="17893" marB="17893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본사</a:t>
                      </a:r>
                    </a:p>
                  </a:txBody>
                  <a:tcPr marL="17907" marR="17907" marT="17893" marB="17893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000000</a:t>
                      </a:r>
                    </a:p>
                  </a:txBody>
                  <a:tcPr marL="17907" marR="17907" marT="17893" marB="17893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매출액</a:t>
                      </a:r>
                    </a:p>
                  </a:txBody>
                  <a:tcPr marL="17907" marR="17907" marT="17893" marB="17893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(21</a:t>
                      </a: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년 기준</a:t>
                      </a: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) 0000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백만원</a:t>
                      </a:r>
                    </a:p>
                  </a:txBody>
                  <a:tcPr marL="17907" marR="17907" marT="17893" marB="17893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613085"/>
                  </a:ext>
                </a:extLst>
              </a:tr>
              <a:tr h="257969"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공장</a:t>
                      </a:r>
                    </a:p>
                  </a:txBody>
                  <a:tcPr marL="17907" marR="17907" marT="17893" marB="17893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00000</a:t>
                      </a:r>
                    </a:p>
                  </a:txBody>
                  <a:tcPr marL="17907" marR="17907" marT="17893" marB="17893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종업원 수</a:t>
                      </a:r>
                    </a:p>
                  </a:txBody>
                  <a:tcPr marL="17907" marR="17907" marT="17893" marB="17893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(21</a:t>
                      </a: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년 기준</a:t>
                      </a: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) 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000 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명</a:t>
                      </a:r>
                    </a:p>
                  </a:txBody>
                  <a:tcPr marL="17907" marR="17907" marT="17893" marB="17893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337758"/>
                  </a:ext>
                </a:extLst>
              </a:tr>
              <a:tr h="257969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 err="1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심사일자</a:t>
                      </a:r>
                      <a:endParaRPr lang="ko-KR" altLang="en-US" sz="1000" b="1" kern="0" spc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893" marB="17893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yyyy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년 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mm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dd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일</a:t>
                      </a:r>
                      <a:endParaRPr lang="en-US" altLang="ko-KR" sz="10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893" marB="17893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심사원</a:t>
                      </a:r>
                    </a:p>
                  </a:txBody>
                  <a:tcPr marL="17907" marR="17907" marT="17893" marB="17893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홍길동</a:t>
                      </a:r>
                    </a:p>
                  </a:txBody>
                  <a:tcPr marL="17907" marR="17907" marT="17893" marB="17893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1792754"/>
                  </a:ext>
                </a:extLst>
              </a:tr>
            </a:tbl>
          </a:graphicData>
        </a:graphic>
      </p:graphicFrame>
      <p:sp>
        <p:nvSpPr>
          <p:cNvPr id="9" name="직사각형 8">
            <a:extLst>
              <a:ext uri="{FF2B5EF4-FFF2-40B4-BE49-F238E27FC236}">
                <a16:creationId xmlns:a16="http://schemas.microsoft.com/office/drawing/2014/main" id="{1EB7DFC4-9459-4A24-9A0D-48D9D4AC80BF}"/>
              </a:ext>
            </a:extLst>
          </p:cNvPr>
          <p:cNvSpPr/>
          <p:nvPr/>
        </p:nvSpPr>
        <p:spPr>
          <a:xfrm>
            <a:off x="428625" y="3541772"/>
            <a:ext cx="9083675" cy="39241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>
            <a:lvl1pPr marL="228600" indent="-228600" latinLnBrk="1"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9pPr>
          </a:lstStyle>
          <a:p>
            <a:pPr eaLnBrk="1" hangingPunct="1">
              <a:spcBef>
                <a:spcPts val="600"/>
              </a:spcBef>
              <a:buFont typeface="나눔고딕" panose="020D0604000000000000" pitchFamily="50" charset="-127"/>
              <a:buChar char="◦"/>
              <a:defRPr/>
            </a:pPr>
            <a:endParaRPr lang="en-US" altLang="ko-KR" sz="400" dirty="0">
              <a:latin typeface="맑은고딕"/>
            </a:endParaRPr>
          </a:p>
          <a:p>
            <a:pPr marL="0" indent="0" eaLnBrk="1" hangingPunct="1">
              <a:spcBef>
                <a:spcPts val="600"/>
              </a:spcBef>
              <a:defRPr/>
            </a:pPr>
            <a:r>
              <a:rPr lang="ko-KR" altLang="en-US" sz="1050" b="1" i="1" dirty="0">
                <a:solidFill>
                  <a:schemeClr val="bg1">
                    <a:lumMod val="65000"/>
                  </a:schemeClr>
                </a:solidFill>
                <a:latin typeface="맑은고딕"/>
              </a:rPr>
              <a:t> </a:t>
            </a:r>
            <a:r>
              <a:rPr lang="en-US" altLang="ko-KR" sz="1050" b="1" i="1" dirty="0">
                <a:solidFill>
                  <a:schemeClr val="bg1">
                    <a:lumMod val="65000"/>
                  </a:schemeClr>
                </a:solidFill>
                <a:latin typeface="맑은고딕"/>
              </a:rPr>
              <a:t>o </a:t>
            </a:r>
            <a:r>
              <a:rPr lang="ko-KR" altLang="en-US" sz="1050" b="1" i="1" dirty="0">
                <a:solidFill>
                  <a:schemeClr val="bg1">
                    <a:lumMod val="65000"/>
                  </a:schemeClr>
                </a:solidFill>
                <a:latin typeface="맑은고딕"/>
              </a:rPr>
              <a:t>㈜</a:t>
            </a:r>
            <a:r>
              <a:rPr lang="en-US" altLang="ko-KR" sz="1050" b="1" i="1" dirty="0">
                <a:solidFill>
                  <a:schemeClr val="bg1">
                    <a:lumMod val="65000"/>
                  </a:schemeClr>
                </a:solidFill>
                <a:latin typeface="맑은고딕"/>
              </a:rPr>
              <a:t>00000</a:t>
            </a:r>
            <a:r>
              <a:rPr lang="ko-KR" altLang="en-US" sz="1050" b="1" i="1" dirty="0">
                <a:solidFill>
                  <a:schemeClr val="bg1">
                    <a:lumMod val="65000"/>
                  </a:schemeClr>
                </a:solidFill>
                <a:latin typeface="맑은고딕"/>
              </a:rPr>
              <a:t>은</a:t>
            </a:r>
            <a:endParaRPr lang="en-US" altLang="ko-KR" sz="500" b="1" i="1" dirty="0">
              <a:solidFill>
                <a:schemeClr val="bg1">
                  <a:lumMod val="65000"/>
                </a:schemeClr>
              </a:solidFill>
              <a:latin typeface="맑은고딕"/>
            </a:endParaRPr>
          </a:p>
        </p:txBody>
      </p:sp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CE856585-25D5-4AB8-A332-48552E133D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720174"/>
              </p:ext>
            </p:extLst>
          </p:nvPr>
        </p:nvGraphicFramePr>
        <p:xfrm>
          <a:off x="428625" y="5894388"/>
          <a:ext cx="8990013" cy="658812"/>
        </p:xfrm>
        <a:graphic>
          <a:graphicData uri="http://schemas.openxmlformats.org/drawingml/2006/table">
            <a:tbl>
              <a:tblPr/>
              <a:tblGrid>
                <a:gridCol w="1821167">
                  <a:extLst>
                    <a:ext uri="{9D8B030D-6E8A-4147-A177-3AD203B41FA5}">
                      <a16:colId xmlns:a16="http://schemas.microsoft.com/office/drawing/2014/main" val="3624432197"/>
                    </a:ext>
                  </a:extLst>
                </a:gridCol>
                <a:gridCol w="3273529">
                  <a:extLst>
                    <a:ext uri="{9D8B030D-6E8A-4147-A177-3AD203B41FA5}">
                      <a16:colId xmlns:a16="http://schemas.microsoft.com/office/drawing/2014/main" val="559500613"/>
                    </a:ext>
                  </a:extLst>
                </a:gridCol>
                <a:gridCol w="1783068">
                  <a:extLst>
                    <a:ext uri="{9D8B030D-6E8A-4147-A177-3AD203B41FA5}">
                      <a16:colId xmlns:a16="http://schemas.microsoft.com/office/drawing/2014/main" val="446207647"/>
                    </a:ext>
                  </a:extLst>
                </a:gridCol>
                <a:gridCol w="2112249">
                  <a:extLst>
                    <a:ext uri="{9D8B030D-6E8A-4147-A177-3AD203B41FA5}">
                      <a16:colId xmlns:a16="http://schemas.microsoft.com/office/drawing/2014/main" val="3372465503"/>
                    </a:ext>
                  </a:extLst>
                </a:gridCol>
              </a:tblGrid>
              <a:tr h="28724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추진 기간</a:t>
                      </a:r>
                    </a:p>
                  </a:txBody>
                  <a:tcPr marL="9401" marR="9401" marT="9411" marB="9411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구분</a:t>
                      </a:r>
                    </a:p>
                  </a:txBody>
                  <a:tcPr marL="9401" marR="9401" marT="9411" marB="9411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err="1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총소요예산</a:t>
                      </a:r>
                      <a:endParaRPr lang="en-US" sz="1200" b="1" kern="0" spc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401" marR="9401" marT="9411" marB="9411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참여기업</a:t>
                      </a:r>
                      <a:endParaRPr lang="en-US" sz="1200" b="1" kern="0" spc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401" marR="9401" marT="9411" marB="9411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031123"/>
                  </a:ext>
                </a:extLst>
              </a:tr>
              <a:tr h="37156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540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540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401" marR="9401" marT="9411" marB="9411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401" marR="9401" marT="9411" marB="9411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2567912"/>
                  </a:ext>
                </a:extLst>
              </a:tr>
            </a:tbl>
          </a:graphicData>
        </a:graphic>
      </p:graphicFrame>
      <p:sp>
        <p:nvSpPr>
          <p:cNvPr id="12349" name="Rectangle 7">
            <a:extLst>
              <a:ext uri="{FF2B5EF4-FFF2-40B4-BE49-F238E27FC236}">
                <a16:creationId xmlns:a16="http://schemas.microsoft.com/office/drawing/2014/main" id="{AE27C95F-8B06-4178-A653-47DE2C1D5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195638"/>
            <a:ext cx="23241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454" tIns="47727" rIns="95454" bIns="47727">
            <a:spAutoFit/>
          </a:bodyPr>
          <a:lstStyle>
            <a:lvl1pPr marL="265113" indent="-265113"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kumimoji="1" lang="ko-KR" altLang="en-US" sz="1600" b="1" dirty="0">
                <a:solidFill>
                  <a:srgbClr val="000000"/>
                </a:solidFill>
                <a:latin typeface="나눔고딕" panose="020D0604000000000000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스마트공장 도입</a:t>
            </a:r>
            <a:r>
              <a:rPr kumimoji="1" lang="en-US" altLang="ko-KR" sz="1600" b="1" dirty="0">
                <a:solidFill>
                  <a:srgbClr val="000000"/>
                </a:solidFill>
                <a:latin typeface="나눔고딕" panose="020D0604000000000000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kumimoji="1" lang="ko-KR" altLang="en-US" sz="1600" b="1" dirty="0">
                <a:solidFill>
                  <a:srgbClr val="000000"/>
                </a:solidFill>
                <a:latin typeface="나눔고딕" panose="020D0604000000000000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목적</a:t>
            </a:r>
          </a:p>
        </p:txBody>
      </p:sp>
      <p:sp>
        <p:nvSpPr>
          <p:cNvPr id="12350" name="Rectangle 7">
            <a:extLst>
              <a:ext uri="{FF2B5EF4-FFF2-40B4-BE49-F238E27FC236}">
                <a16:creationId xmlns:a16="http://schemas.microsoft.com/office/drawing/2014/main" id="{DD6E33AD-3033-43FC-BEBA-A621483DE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511800"/>
            <a:ext cx="4362504" cy="34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454" tIns="47727" rIns="95454" bIns="47727">
            <a:spAutoFit/>
          </a:bodyPr>
          <a:lstStyle>
            <a:lvl1pPr marL="265113" indent="-265113"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kumimoji="1" lang="ko-KR" altLang="en-US" sz="1600" b="1" dirty="0">
                <a:latin typeface="나눔고딕" panose="020D0604000000000000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주요 스마트공장 추진 실적</a:t>
            </a:r>
            <a:r>
              <a:rPr kumimoji="1" lang="en-US" altLang="ko-KR" sz="1600" b="1" dirty="0">
                <a:latin typeface="나눔고딕" panose="020D0604000000000000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(</a:t>
            </a:r>
            <a:r>
              <a:rPr kumimoji="1" lang="ko-KR" altLang="en-US" sz="1600" b="1" dirty="0">
                <a:latin typeface="나눔고딕" panose="020D0604000000000000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최근 </a:t>
            </a:r>
            <a:r>
              <a:rPr kumimoji="1" lang="en-US" altLang="ko-KR" sz="1600" b="1" dirty="0">
                <a:latin typeface="나눔고딕" panose="020D0604000000000000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3</a:t>
            </a:r>
            <a:r>
              <a:rPr kumimoji="1" lang="ko-KR" altLang="en-US" sz="1600" b="1" dirty="0">
                <a:latin typeface="나눔고딕" panose="020D0604000000000000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건 이내</a:t>
            </a:r>
            <a:r>
              <a:rPr kumimoji="1" lang="en-US" altLang="ko-KR" sz="1600" b="1" dirty="0">
                <a:latin typeface="나눔고딕" panose="020D0604000000000000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) </a:t>
            </a:r>
            <a:endParaRPr kumimoji="1" lang="ko-KR" altLang="en-US" sz="1600" b="1" dirty="0">
              <a:latin typeface="맑은 고딕" panose="020B0503020000020004" pitchFamily="50" charset="-127"/>
              <a:ea typeface="맑은 고딕" panose="020B05030200000200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 rot="19544433">
            <a:off x="1975657" y="2977348"/>
            <a:ext cx="6607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err="1">
                <a:solidFill>
                  <a:srgbClr val="FF0000"/>
                </a:solidFill>
              </a:rPr>
              <a:t>방문전</a:t>
            </a:r>
            <a:r>
              <a:rPr lang="ko-KR" altLang="en-US" dirty="0">
                <a:solidFill>
                  <a:srgbClr val="FF0000"/>
                </a:solidFill>
              </a:rPr>
              <a:t> 홈페이지 확인하여 기업확인하고 </a:t>
            </a:r>
            <a:r>
              <a:rPr lang="ko-KR" altLang="en-US" dirty="0" err="1">
                <a:solidFill>
                  <a:srgbClr val="FF0000"/>
                </a:solidFill>
              </a:rPr>
              <a:t>필요자료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dirty="0">
                <a:solidFill>
                  <a:srgbClr val="FF0000"/>
                </a:solidFill>
              </a:rPr>
              <a:t>자가진단 포함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ko-KR" altLang="en-US" dirty="0">
                <a:solidFill>
                  <a:srgbClr val="FF0000"/>
                </a:solidFill>
              </a:rPr>
              <a:t> 미리 메일로 준비요청하라</a:t>
            </a: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텍스트 개체 틀 10">
            <a:extLst>
              <a:ext uri="{FF2B5EF4-FFF2-40B4-BE49-F238E27FC236}">
                <a16:creationId xmlns:a16="http://schemas.microsoft.com/office/drawing/2014/main" id="{CA08D390-8D2E-4574-BDB5-30598EE23D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>
            <a:normAutofit/>
            <a:sp3d>
              <a:bevelT w="0" h="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dirty="0"/>
              <a:t>1. </a:t>
            </a:r>
            <a:r>
              <a:rPr dirty="0"/>
              <a:t>기업 개요</a:t>
            </a:r>
          </a:p>
        </p:txBody>
      </p:sp>
      <p:sp>
        <p:nvSpPr>
          <p:cNvPr id="13315" name="Rectangle 4">
            <a:extLst>
              <a:ext uri="{FF2B5EF4-FFF2-40B4-BE49-F238E27FC236}">
                <a16:creationId xmlns:a16="http://schemas.microsoft.com/office/drawing/2014/main" id="{9CC51661-9DB4-4E2C-9E89-A73C87D20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ko-KR" altLang="en-US" sz="1800"/>
          </a:p>
        </p:txBody>
      </p:sp>
      <p:sp>
        <p:nvSpPr>
          <p:cNvPr id="13316" name="Rectangle 6">
            <a:extLst>
              <a:ext uri="{FF2B5EF4-FFF2-40B4-BE49-F238E27FC236}">
                <a16:creationId xmlns:a16="http://schemas.microsoft.com/office/drawing/2014/main" id="{0F420D73-9F67-4730-859A-5B6A71E48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ko-KR" altLang="en-US" sz="1800"/>
          </a:p>
        </p:txBody>
      </p:sp>
      <p:sp>
        <p:nvSpPr>
          <p:cNvPr id="13317" name="Rectangle 8">
            <a:extLst>
              <a:ext uri="{FF2B5EF4-FFF2-40B4-BE49-F238E27FC236}">
                <a16:creationId xmlns:a16="http://schemas.microsoft.com/office/drawing/2014/main" id="{49BF46F9-78EB-49B6-BF61-11F7B8EE9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ko-KR" altLang="en-US" sz="1800"/>
          </a:p>
        </p:txBody>
      </p:sp>
      <p:sp>
        <p:nvSpPr>
          <p:cNvPr id="13318" name="Rectangle 10">
            <a:extLst>
              <a:ext uri="{FF2B5EF4-FFF2-40B4-BE49-F238E27FC236}">
                <a16:creationId xmlns:a16="http://schemas.microsoft.com/office/drawing/2014/main" id="{1F330E4B-7324-4B02-BE7E-C1E6B81B4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ko-KR" altLang="en-US" sz="1800"/>
          </a:p>
        </p:txBody>
      </p:sp>
      <p:sp>
        <p:nvSpPr>
          <p:cNvPr id="13319" name="Rectangle 12">
            <a:extLst>
              <a:ext uri="{FF2B5EF4-FFF2-40B4-BE49-F238E27FC236}">
                <a16:creationId xmlns:a16="http://schemas.microsoft.com/office/drawing/2014/main" id="{D4508960-F690-4CF6-BDA3-501BC175E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ko-KR" altLang="en-US" sz="1800"/>
          </a:p>
        </p:txBody>
      </p:sp>
      <p:sp>
        <p:nvSpPr>
          <p:cNvPr id="13320" name="Rectangle 14">
            <a:extLst>
              <a:ext uri="{FF2B5EF4-FFF2-40B4-BE49-F238E27FC236}">
                <a16:creationId xmlns:a16="http://schemas.microsoft.com/office/drawing/2014/main" id="{A84DECEC-4FE4-4BF9-8914-674E85DCF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ko-KR" altLang="en-US" sz="1800"/>
          </a:p>
        </p:txBody>
      </p:sp>
      <p:sp>
        <p:nvSpPr>
          <p:cNvPr id="13321" name="Rectangle 16">
            <a:extLst>
              <a:ext uri="{FF2B5EF4-FFF2-40B4-BE49-F238E27FC236}">
                <a16:creationId xmlns:a16="http://schemas.microsoft.com/office/drawing/2014/main" id="{DEF8DDDD-862B-45CA-9378-0E9696E8B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ko-KR" altLang="en-US" sz="1800"/>
          </a:p>
        </p:txBody>
      </p:sp>
      <p:sp>
        <p:nvSpPr>
          <p:cNvPr id="13322" name="Rectangle 18">
            <a:extLst>
              <a:ext uri="{FF2B5EF4-FFF2-40B4-BE49-F238E27FC236}">
                <a16:creationId xmlns:a16="http://schemas.microsoft.com/office/drawing/2014/main" id="{B98C0545-8083-4913-934C-EFCDF51CF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ko-KR" altLang="en-US" sz="1800"/>
          </a:p>
        </p:txBody>
      </p:sp>
      <p:sp>
        <p:nvSpPr>
          <p:cNvPr id="13323" name="Rectangle 7">
            <a:extLst>
              <a:ext uri="{FF2B5EF4-FFF2-40B4-BE49-F238E27FC236}">
                <a16:creationId xmlns:a16="http://schemas.microsoft.com/office/drawing/2014/main" id="{FC3B612C-A948-4C04-BBA8-4EC3D10B3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3148" y="1926043"/>
            <a:ext cx="1486716" cy="34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454" tIns="47727" rIns="95454" bIns="47727">
            <a:spAutoFit/>
          </a:bodyPr>
          <a:lstStyle>
            <a:lvl1pPr marL="265113" indent="-265113"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kumimoji="1" lang="ko-KR" altLang="en-US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 Unicode MS" panose="020B0604020202020204" pitchFamily="50" charset="-127"/>
              </a:rPr>
              <a:t>현장자동화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2F6BD2A-B907-4E93-8FBD-586B1320FF8F}"/>
              </a:ext>
            </a:extLst>
          </p:cNvPr>
          <p:cNvSpPr txBox="1"/>
          <p:nvPr/>
        </p:nvSpPr>
        <p:spPr>
          <a:xfrm>
            <a:off x="-1" y="875113"/>
            <a:ext cx="99059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200" b="1" i="1" dirty="0">
                <a:solidFill>
                  <a:srgbClr val="C00000"/>
                </a:solidFill>
              </a:rPr>
              <a:t>★ </a:t>
            </a:r>
            <a:r>
              <a:rPr lang="ko-KR" altLang="en-US" sz="1200" b="1" i="1" dirty="0" err="1">
                <a:solidFill>
                  <a:srgbClr val="C00000"/>
                </a:solidFill>
              </a:rPr>
              <a:t>증적자료</a:t>
            </a:r>
            <a:r>
              <a:rPr lang="ko-KR" altLang="en-US" sz="1200" b="1" i="1" dirty="0">
                <a:solidFill>
                  <a:srgbClr val="C00000"/>
                </a:solidFill>
              </a:rPr>
              <a:t> 첨부 안내 </a:t>
            </a:r>
            <a:r>
              <a:rPr lang="en-US" altLang="ko-KR" sz="1200" b="1" i="1" dirty="0">
                <a:solidFill>
                  <a:srgbClr val="C00000"/>
                </a:solidFill>
              </a:rPr>
              <a:t>: </a:t>
            </a:r>
            <a:r>
              <a:rPr lang="ko-KR" altLang="en-US" sz="1200" b="1" i="1" dirty="0">
                <a:solidFill>
                  <a:srgbClr val="C00000"/>
                </a:solidFill>
              </a:rPr>
              <a:t>구축시스템 스마트화 수준 평가 항목별 심사 대상 제조업체 현장 상세 사진 첨부</a:t>
            </a:r>
            <a:r>
              <a:rPr lang="en-US" altLang="ko-KR" sz="1200" b="1" i="1" dirty="0">
                <a:solidFill>
                  <a:srgbClr val="C00000"/>
                </a:solidFill>
              </a:rPr>
              <a:t> </a:t>
            </a:r>
            <a:endParaRPr lang="ko-KR" altLang="en-US" sz="1200" b="1" i="1" dirty="0">
              <a:solidFill>
                <a:srgbClr val="C00000"/>
              </a:solidFill>
            </a:endParaRPr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C669038A-5ED4-4A05-8B66-EE0D95757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7681" y="2571962"/>
            <a:ext cx="1281532" cy="34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454" tIns="47727" rIns="95454" bIns="47727">
            <a:spAutoFit/>
          </a:bodyPr>
          <a:lstStyle>
            <a:lvl1pPr marL="265113" indent="-265113"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kumimoji="1" lang="ko-KR" altLang="en-US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 Unicode MS" panose="020B0604020202020204" pitchFamily="50" charset="-127"/>
              </a:rPr>
              <a:t>공장운영</a:t>
            </a:r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7832ECFA-61E8-4394-AD70-5BAB53269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1111" y="3217881"/>
            <a:ext cx="1691901" cy="34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454" tIns="47727" rIns="95454" bIns="47727">
            <a:spAutoFit/>
          </a:bodyPr>
          <a:lstStyle>
            <a:lvl1pPr marL="265113" indent="-265113"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kumimoji="1" lang="ko-KR" altLang="en-US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 Unicode MS" panose="020B0604020202020204" pitchFamily="50" charset="-127"/>
              </a:rPr>
              <a:t>기업자원관리</a:t>
            </a:r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1EF9CBFF-5ADE-4F06-AA16-7A6C951C0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8491" y="3863800"/>
            <a:ext cx="1281532" cy="34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454" tIns="47727" rIns="95454" bIns="47727">
            <a:spAutoFit/>
          </a:bodyPr>
          <a:lstStyle>
            <a:lvl1pPr marL="265113" indent="-265113"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kumimoji="1" lang="ko-KR" altLang="en-US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 Unicode MS" panose="020B0604020202020204" pitchFamily="50" charset="-127"/>
              </a:rPr>
              <a:t>제품개발</a:t>
            </a:r>
          </a:p>
        </p:txBody>
      </p:sp>
      <p:sp>
        <p:nvSpPr>
          <p:cNvPr id="20" name="Rectangle 7">
            <a:extLst>
              <a:ext uri="{FF2B5EF4-FFF2-40B4-BE49-F238E27FC236}">
                <a16:creationId xmlns:a16="http://schemas.microsoft.com/office/drawing/2014/main" id="{95CE7232-2737-496C-85A1-068F6F592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7681" y="4603799"/>
            <a:ext cx="1691901" cy="34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454" tIns="47727" rIns="95454" bIns="47727">
            <a:spAutoFit/>
          </a:bodyPr>
          <a:lstStyle>
            <a:lvl1pPr marL="265113" indent="-265113"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kumimoji="1" lang="ko-KR" altLang="en-US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 Unicode MS" panose="020B0604020202020204" pitchFamily="50" charset="-127"/>
              </a:rPr>
              <a:t>공급사슬관리</a:t>
            </a:r>
          </a:p>
        </p:txBody>
      </p:sp>
      <p:sp>
        <p:nvSpPr>
          <p:cNvPr id="2" name="TextBox 1"/>
          <p:cNvSpPr txBox="1"/>
          <p:nvPr/>
        </p:nvSpPr>
        <p:spPr>
          <a:xfrm rot="19407900">
            <a:off x="3935506" y="3112303"/>
            <a:ext cx="3531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정량적인 부분으로 사진 찍어 증빙</a:t>
            </a:r>
          </a:p>
        </p:txBody>
      </p:sp>
    </p:spTree>
    <p:extLst>
      <p:ext uri="{BB962C8B-B14F-4D97-AF65-F5344CB8AC3E}">
        <p14:creationId xmlns:p14="http://schemas.microsoft.com/office/powerpoint/2010/main" val="3180646153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텍스트 개체 틀 10">
            <a:extLst>
              <a:ext uri="{FF2B5EF4-FFF2-40B4-BE49-F238E27FC236}">
                <a16:creationId xmlns:a16="http://schemas.microsoft.com/office/drawing/2014/main" id="{CA08D390-8D2E-4574-BDB5-30598EE23D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>
            <a:normAutofit/>
            <a:sp3d>
              <a:bevelT w="0" h="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dirty="0"/>
              <a:t>1. </a:t>
            </a:r>
            <a:r>
              <a:rPr dirty="0"/>
              <a:t>기업 개요</a:t>
            </a:r>
          </a:p>
        </p:txBody>
      </p:sp>
      <p:sp>
        <p:nvSpPr>
          <p:cNvPr id="13315" name="Rectangle 4">
            <a:extLst>
              <a:ext uri="{FF2B5EF4-FFF2-40B4-BE49-F238E27FC236}">
                <a16:creationId xmlns:a16="http://schemas.microsoft.com/office/drawing/2014/main" id="{9CC51661-9DB4-4E2C-9E89-A73C87D20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ko-KR" altLang="en-US" sz="1800"/>
          </a:p>
        </p:txBody>
      </p:sp>
      <p:sp>
        <p:nvSpPr>
          <p:cNvPr id="13316" name="Rectangle 6">
            <a:extLst>
              <a:ext uri="{FF2B5EF4-FFF2-40B4-BE49-F238E27FC236}">
                <a16:creationId xmlns:a16="http://schemas.microsoft.com/office/drawing/2014/main" id="{0F420D73-9F67-4730-859A-5B6A71E48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ko-KR" altLang="en-US" sz="1800"/>
          </a:p>
        </p:txBody>
      </p:sp>
      <p:sp>
        <p:nvSpPr>
          <p:cNvPr id="13317" name="Rectangle 8">
            <a:extLst>
              <a:ext uri="{FF2B5EF4-FFF2-40B4-BE49-F238E27FC236}">
                <a16:creationId xmlns:a16="http://schemas.microsoft.com/office/drawing/2014/main" id="{49BF46F9-78EB-49B6-BF61-11F7B8EE9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ko-KR" altLang="en-US" sz="1800"/>
          </a:p>
        </p:txBody>
      </p:sp>
      <p:sp>
        <p:nvSpPr>
          <p:cNvPr id="13318" name="Rectangle 10">
            <a:extLst>
              <a:ext uri="{FF2B5EF4-FFF2-40B4-BE49-F238E27FC236}">
                <a16:creationId xmlns:a16="http://schemas.microsoft.com/office/drawing/2014/main" id="{1F330E4B-7324-4B02-BE7E-C1E6B81B4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ko-KR" altLang="en-US" sz="1800"/>
          </a:p>
        </p:txBody>
      </p:sp>
      <p:sp>
        <p:nvSpPr>
          <p:cNvPr id="13319" name="Rectangle 12">
            <a:extLst>
              <a:ext uri="{FF2B5EF4-FFF2-40B4-BE49-F238E27FC236}">
                <a16:creationId xmlns:a16="http://schemas.microsoft.com/office/drawing/2014/main" id="{D4508960-F690-4CF6-BDA3-501BC175E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ko-KR" altLang="en-US" sz="1800"/>
          </a:p>
        </p:txBody>
      </p:sp>
      <p:sp>
        <p:nvSpPr>
          <p:cNvPr id="13320" name="Rectangle 14">
            <a:extLst>
              <a:ext uri="{FF2B5EF4-FFF2-40B4-BE49-F238E27FC236}">
                <a16:creationId xmlns:a16="http://schemas.microsoft.com/office/drawing/2014/main" id="{A84DECEC-4FE4-4BF9-8914-674E85DCF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ko-KR" altLang="en-US" sz="1800"/>
          </a:p>
        </p:txBody>
      </p:sp>
      <p:sp>
        <p:nvSpPr>
          <p:cNvPr id="13321" name="Rectangle 16">
            <a:extLst>
              <a:ext uri="{FF2B5EF4-FFF2-40B4-BE49-F238E27FC236}">
                <a16:creationId xmlns:a16="http://schemas.microsoft.com/office/drawing/2014/main" id="{DEF8DDDD-862B-45CA-9378-0E9696E8B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ko-KR" altLang="en-US" sz="1800"/>
          </a:p>
        </p:txBody>
      </p:sp>
      <p:sp>
        <p:nvSpPr>
          <p:cNvPr id="13322" name="Rectangle 18">
            <a:extLst>
              <a:ext uri="{FF2B5EF4-FFF2-40B4-BE49-F238E27FC236}">
                <a16:creationId xmlns:a16="http://schemas.microsoft.com/office/drawing/2014/main" id="{B98C0545-8083-4913-934C-EFCDF51CF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ko-KR" altLang="en-US" sz="1800"/>
          </a:p>
        </p:txBody>
      </p:sp>
      <p:sp>
        <p:nvSpPr>
          <p:cNvPr id="13323" name="Rectangle 7">
            <a:extLst>
              <a:ext uri="{FF2B5EF4-FFF2-40B4-BE49-F238E27FC236}">
                <a16:creationId xmlns:a16="http://schemas.microsoft.com/office/drawing/2014/main" id="{FC3B612C-A948-4C04-BBA8-4EC3D10B3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2850" y="1783797"/>
            <a:ext cx="2804385" cy="34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454" tIns="47727" rIns="95454" bIns="47727">
            <a:spAutoFit/>
          </a:bodyPr>
          <a:lstStyle>
            <a:lvl1pPr marL="265113" indent="-265113"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kumimoji="1" lang="ko-KR" altLang="en-US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 Unicode MS" panose="020B0604020202020204" pitchFamily="50" charset="-127"/>
              </a:rPr>
              <a:t>추진 전략</a:t>
            </a:r>
            <a:r>
              <a:rPr kumimoji="1" lang="en-US" altLang="ko-KR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 Unicode MS" panose="020B0604020202020204" pitchFamily="50" charset="-127"/>
              </a:rPr>
              <a:t>(</a:t>
            </a:r>
            <a:r>
              <a:rPr kumimoji="1" lang="ko-KR" altLang="en-US" sz="1600" b="1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 Unicode MS" panose="020B0604020202020204" pitchFamily="50" charset="-127"/>
              </a:rPr>
              <a:t>리더쉽과</a:t>
            </a:r>
            <a:r>
              <a:rPr kumimoji="1" lang="ko-KR" altLang="en-US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 Unicode MS" panose="020B0604020202020204" pitchFamily="50" charset="-127"/>
              </a:rPr>
              <a:t> 전략</a:t>
            </a:r>
            <a:r>
              <a:rPr kumimoji="1" lang="en-US" altLang="ko-KR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 Unicode MS" panose="020B0604020202020204" pitchFamily="50" charset="-127"/>
              </a:rPr>
              <a:t>)</a:t>
            </a:r>
            <a:endParaRPr kumimoji="1" lang="ko-KR" altLang="en-US" sz="16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B8538A7C-6E8B-4512-A5AD-E00DF941D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2850" y="2682817"/>
            <a:ext cx="6986620" cy="34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454" tIns="47727" rIns="95454" bIns="47727">
            <a:spAutoFit/>
          </a:bodyPr>
          <a:lstStyle>
            <a:lvl1pPr marL="265113" indent="-265113"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kumimoji="1" lang="ko-KR" altLang="en-US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 Unicode MS" panose="020B0604020202020204" pitchFamily="50" charset="-127"/>
              </a:rPr>
              <a:t>프로세스</a:t>
            </a:r>
            <a:r>
              <a:rPr kumimoji="1" lang="en-US" altLang="ko-KR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 Unicode MS" panose="020B0604020202020204" pitchFamily="50" charset="-127"/>
              </a:rPr>
              <a:t>(</a:t>
            </a:r>
            <a:r>
              <a:rPr kumimoji="1" lang="ko-KR" altLang="en-US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 Unicode MS" panose="020B0604020202020204" pitchFamily="50" charset="-127"/>
              </a:rPr>
              <a:t>제품개발</a:t>
            </a:r>
            <a:r>
              <a:rPr kumimoji="1" lang="en-US" altLang="ko-KR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 Unicode MS" panose="020B0604020202020204" pitchFamily="50" charset="-127"/>
              </a:rPr>
              <a:t>, </a:t>
            </a:r>
            <a:r>
              <a:rPr kumimoji="1" lang="ko-KR" altLang="en-US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 Unicode MS" panose="020B0604020202020204" pitchFamily="50" charset="-127"/>
              </a:rPr>
              <a:t>생산계획</a:t>
            </a:r>
            <a:r>
              <a:rPr kumimoji="1" lang="en-US" altLang="ko-KR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 Unicode MS" panose="020B0604020202020204" pitchFamily="50" charset="-127"/>
              </a:rPr>
              <a:t>, </a:t>
            </a:r>
            <a:r>
              <a:rPr kumimoji="1" lang="ko-KR" altLang="en-US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 Unicode MS" panose="020B0604020202020204" pitchFamily="50" charset="-127"/>
              </a:rPr>
              <a:t>공정관리</a:t>
            </a:r>
            <a:r>
              <a:rPr kumimoji="1" lang="en-US" altLang="ko-KR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 Unicode MS" panose="020B0604020202020204" pitchFamily="50" charset="-127"/>
              </a:rPr>
              <a:t>, </a:t>
            </a:r>
            <a:r>
              <a:rPr kumimoji="1" lang="ko-KR" altLang="en-US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 Unicode MS" panose="020B0604020202020204" pitchFamily="50" charset="-127"/>
              </a:rPr>
              <a:t>품질관리</a:t>
            </a:r>
            <a:r>
              <a:rPr kumimoji="1" lang="en-US" altLang="ko-KR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 Unicode MS" panose="020B0604020202020204" pitchFamily="50" charset="-127"/>
              </a:rPr>
              <a:t>, </a:t>
            </a:r>
            <a:r>
              <a:rPr kumimoji="1" lang="ko-KR" altLang="en-US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 Unicode MS" panose="020B0604020202020204" pitchFamily="50" charset="-127"/>
              </a:rPr>
              <a:t>설비관리</a:t>
            </a:r>
            <a:r>
              <a:rPr kumimoji="1" lang="en-US" altLang="ko-KR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 Unicode MS" panose="020B0604020202020204" pitchFamily="50" charset="-127"/>
              </a:rPr>
              <a:t>, </a:t>
            </a:r>
            <a:r>
              <a:rPr kumimoji="1" lang="ko-KR" altLang="en-US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 Unicode MS" panose="020B0604020202020204" pitchFamily="50" charset="-127"/>
              </a:rPr>
              <a:t>물류운영</a:t>
            </a:r>
            <a:r>
              <a:rPr kumimoji="1" lang="en-US" altLang="ko-KR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 Unicode MS" panose="020B0604020202020204" pitchFamily="50" charset="-127"/>
              </a:rPr>
              <a:t>)</a:t>
            </a:r>
            <a:endParaRPr kumimoji="1" lang="ko-KR" altLang="en-US" sz="16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2F6BD2A-B907-4E93-8FBD-586B1320FF8F}"/>
              </a:ext>
            </a:extLst>
          </p:cNvPr>
          <p:cNvSpPr txBox="1"/>
          <p:nvPr/>
        </p:nvSpPr>
        <p:spPr>
          <a:xfrm>
            <a:off x="0" y="875113"/>
            <a:ext cx="990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200" b="1" i="1" dirty="0">
                <a:solidFill>
                  <a:srgbClr val="C00000"/>
                </a:solidFill>
              </a:rPr>
              <a:t>★ </a:t>
            </a:r>
            <a:r>
              <a:rPr lang="ko-KR" altLang="en-US" sz="1200" b="1" i="1" dirty="0" err="1">
                <a:solidFill>
                  <a:srgbClr val="C00000"/>
                </a:solidFill>
              </a:rPr>
              <a:t>증적자료</a:t>
            </a:r>
            <a:r>
              <a:rPr lang="ko-KR" altLang="en-US" sz="1200" b="1" i="1" dirty="0">
                <a:solidFill>
                  <a:srgbClr val="C00000"/>
                </a:solidFill>
              </a:rPr>
              <a:t> 첨부 안내 </a:t>
            </a:r>
            <a:r>
              <a:rPr lang="en-US" altLang="ko-KR" sz="1200" b="1" i="1" dirty="0">
                <a:solidFill>
                  <a:srgbClr val="C00000"/>
                </a:solidFill>
              </a:rPr>
              <a:t>: </a:t>
            </a:r>
            <a:r>
              <a:rPr lang="ko-KR" altLang="en-US" sz="1200" b="1" i="1" dirty="0">
                <a:solidFill>
                  <a:srgbClr val="C00000"/>
                </a:solidFill>
              </a:rPr>
              <a:t>기업제조혁신역량 수준평가표 항목별  심사 대상 제조업체 현장 상세 사진 첨부</a:t>
            </a:r>
            <a:r>
              <a:rPr lang="en-US" altLang="ko-KR" sz="1200" b="1" i="1" dirty="0">
                <a:solidFill>
                  <a:srgbClr val="C00000"/>
                </a:solidFill>
              </a:rPr>
              <a:t> </a:t>
            </a:r>
            <a:endParaRPr lang="ko-KR" altLang="en-US" sz="1200" b="1" i="1" dirty="0">
              <a:solidFill>
                <a:srgbClr val="C00000"/>
              </a:solidFill>
            </a:endParaRPr>
          </a:p>
        </p:txBody>
      </p:sp>
      <p:sp>
        <p:nvSpPr>
          <p:cNvPr id="24" name="Rectangle 7">
            <a:extLst>
              <a:ext uri="{FF2B5EF4-FFF2-40B4-BE49-F238E27FC236}">
                <a16:creationId xmlns:a16="http://schemas.microsoft.com/office/drawing/2014/main" id="{D63B31C2-A05C-4196-8C59-40C1B46BF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2850" y="3813979"/>
            <a:ext cx="4705546" cy="34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454" tIns="47727" rIns="95454" bIns="47727">
            <a:spAutoFit/>
          </a:bodyPr>
          <a:lstStyle>
            <a:lvl1pPr marL="265113" indent="-265113"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kumimoji="1" lang="ko-KR" altLang="en-US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 Unicode MS" panose="020B0604020202020204" pitchFamily="50" charset="-127"/>
              </a:rPr>
              <a:t>정보시스템과 자동화</a:t>
            </a:r>
            <a:r>
              <a:rPr kumimoji="1" lang="en-US" altLang="ko-KR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 Unicode MS" panose="020B0604020202020204" pitchFamily="50" charset="-127"/>
              </a:rPr>
              <a:t>(</a:t>
            </a:r>
            <a:r>
              <a:rPr kumimoji="1" lang="ko-KR" altLang="en-US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 Unicode MS" panose="020B0604020202020204" pitchFamily="50" charset="-127"/>
              </a:rPr>
              <a:t>정보시스템</a:t>
            </a:r>
            <a:r>
              <a:rPr kumimoji="1" lang="en-US" altLang="ko-KR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 Unicode MS" panose="020B0604020202020204" pitchFamily="50" charset="-127"/>
              </a:rPr>
              <a:t>, </a:t>
            </a:r>
            <a:r>
              <a:rPr kumimoji="1" lang="ko-KR" altLang="en-US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 Unicode MS" panose="020B0604020202020204" pitchFamily="50" charset="-127"/>
              </a:rPr>
              <a:t>설비자동화</a:t>
            </a:r>
            <a:r>
              <a:rPr kumimoji="1" lang="en-US" altLang="ko-KR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 Unicode MS" panose="020B0604020202020204" pitchFamily="50" charset="-127"/>
              </a:rPr>
              <a:t>)</a:t>
            </a:r>
            <a:endParaRPr kumimoji="1" lang="ko-KR" altLang="en-US" sz="16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5" name="Rectangle 7">
            <a:extLst>
              <a:ext uri="{FF2B5EF4-FFF2-40B4-BE49-F238E27FC236}">
                <a16:creationId xmlns:a16="http://schemas.microsoft.com/office/drawing/2014/main" id="{3D9C4CB4-58A2-49E4-82DF-151D4A8B9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2850" y="5015587"/>
            <a:ext cx="2100539" cy="34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454" tIns="47727" rIns="95454" bIns="47727">
            <a:spAutoFit/>
          </a:bodyPr>
          <a:lstStyle>
            <a:lvl1pPr marL="265113" indent="-265113"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kumimoji="1" lang="ko-KR" altLang="en-US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 Unicode MS" panose="020B0604020202020204" pitchFamily="50" charset="-127"/>
              </a:rPr>
              <a:t>성과</a:t>
            </a:r>
            <a:r>
              <a:rPr kumimoji="1" lang="en-US" altLang="ko-KR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 Unicode MS" panose="020B0604020202020204" pitchFamily="50" charset="-127"/>
              </a:rPr>
              <a:t>(P,Q,C,D,S,E)</a:t>
            </a:r>
            <a:endParaRPr kumimoji="1" lang="ko-KR" altLang="en-US" sz="16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 rot="19407900">
            <a:off x="3935506" y="3112303"/>
            <a:ext cx="3531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정량적인 부분으로 사진 찍어 증빙</a:t>
            </a:r>
          </a:p>
        </p:txBody>
      </p:sp>
    </p:spTree>
    <p:extLst>
      <p:ext uri="{BB962C8B-B14F-4D97-AF65-F5344CB8AC3E}">
        <p14:creationId xmlns:p14="http://schemas.microsoft.com/office/powerpoint/2010/main" val="2875432876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텍스트 개체 틀 10">
            <a:extLst>
              <a:ext uri="{FF2B5EF4-FFF2-40B4-BE49-F238E27FC236}">
                <a16:creationId xmlns:a16="http://schemas.microsoft.com/office/drawing/2014/main" id="{A9058766-4F64-4146-BA7D-1084F7D9C1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>
            <a:normAutofit/>
            <a:sp3d>
              <a:bevelT w="0" h="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dirty="0"/>
              <a:t>2. </a:t>
            </a:r>
            <a:r>
              <a:rPr dirty="0"/>
              <a:t>심사 기준</a:t>
            </a:r>
          </a:p>
        </p:txBody>
      </p:sp>
      <p:sp>
        <p:nvSpPr>
          <p:cNvPr id="28675" name="Rectangle 7">
            <a:extLst>
              <a:ext uri="{FF2B5EF4-FFF2-40B4-BE49-F238E27FC236}">
                <a16:creationId xmlns:a16="http://schemas.microsoft.com/office/drawing/2014/main" id="{E7A99C53-D024-49F9-B2EF-0DC96FFDA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450" y="981075"/>
            <a:ext cx="3549782" cy="34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454" tIns="47727" rIns="95454" bIns="47727">
            <a:spAutoFit/>
          </a:bodyPr>
          <a:lstStyle>
            <a:lvl1pPr marL="265113" indent="-265113"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kumimoji="1" lang="ko-KR" altLang="en-US" sz="1600" b="1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 Unicode MS" panose="020B0604020202020204" pitchFamily="50" charset="-127"/>
              </a:rPr>
              <a:t>구축시스템</a:t>
            </a:r>
            <a:r>
              <a:rPr kumimoji="1" lang="ko-KR" altLang="en-US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 Unicode MS" panose="020B0604020202020204" pitchFamily="50" charset="-127"/>
              </a:rPr>
              <a:t> </a:t>
            </a:r>
            <a:r>
              <a:rPr kumimoji="1" lang="ko-KR" altLang="en-US" sz="1600" b="1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 Unicode MS" panose="020B0604020202020204" pitchFamily="50" charset="-127"/>
              </a:rPr>
              <a:t>스마트화</a:t>
            </a:r>
            <a:r>
              <a:rPr kumimoji="1" lang="ko-KR" altLang="en-US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 Unicode MS" panose="020B0604020202020204" pitchFamily="50" charset="-127"/>
              </a:rPr>
              <a:t> 수준 </a:t>
            </a:r>
            <a:r>
              <a:rPr kumimoji="1" lang="ko-KR" altLang="en-US" sz="1600" b="1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 Unicode MS" panose="020B0604020202020204" pitchFamily="50" charset="-127"/>
              </a:rPr>
              <a:t>정의표</a:t>
            </a:r>
            <a:endParaRPr kumimoji="1" lang="ko-KR" altLang="en-US" sz="16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 Unicode MS" panose="020B0604020202020204" pitchFamily="50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217413"/>
              </p:ext>
            </p:extLst>
          </p:nvPr>
        </p:nvGraphicFramePr>
        <p:xfrm>
          <a:off x="804955" y="2306198"/>
          <a:ext cx="8296089" cy="4072034"/>
        </p:xfrm>
        <a:graphic>
          <a:graphicData uri="http://schemas.openxmlformats.org/drawingml/2006/table">
            <a:tbl>
              <a:tblPr/>
              <a:tblGrid>
                <a:gridCol w="1327461">
                  <a:extLst>
                    <a:ext uri="{9D8B030D-6E8A-4147-A177-3AD203B41FA5}">
                      <a16:colId xmlns:a16="http://schemas.microsoft.com/office/drawing/2014/main" val="2715523436"/>
                    </a:ext>
                  </a:extLst>
                </a:gridCol>
                <a:gridCol w="1327461">
                  <a:extLst>
                    <a:ext uri="{9D8B030D-6E8A-4147-A177-3AD203B41FA5}">
                      <a16:colId xmlns:a16="http://schemas.microsoft.com/office/drawing/2014/main" val="3682390175"/>
                    </a:ext>
                  </a:extLst>
                </a:gridCol>
                <a:gridCol w="1327461">
                  <a:extLst>
                    <a:ext uri="{9D8B030D-6E8A-4147-A177-3AD203B41FA5}">
                      <a16:colId xmlns:a16="http://schemas.microsoft.com/office/drawing/2014/main" val="2205643437"/>
                    </a:ext>
                  </a:extLst>
                </a:gridCol>
                <a:gridCol w="1327461">
                  <a:extLst>
                    <a:ext uri="{9D8B030D-6E8A-4147-A177-3AD203B41FA5}">
                      <a16:colId xmlns:a16="http://schemas.microsoft.com/office/drawing/2014/main" val="2434043975"/>
                    </a:ext>
                  </a:extLst>
                </a:gridCol>
                <a:gridCol w="1327461">
                  <a:extLst>
                    <a:ext uri="{9D8B030D-6E8A-4147-A177-3AD203B41FA5}">
                      <a16:colId xmlns:a16="http://schemas.microsoft.com/office/drawing/2014/main" val="3744001329"/>
                    </a:ext>
                  </a:extLst>
                </a:gridCol>
                <a:gridCol w="1658784">
                  <a:extLst>
                    <a:ext uri="{9D8B030D-6E8A-4147-A177-3AD203B41FA5}">
                      <a16:colId xmlns:a16="http://schemas.microsoft.com/office/drawing/2014/main" val="2278401034"/>
                    </a:ext>
                  </a:extLst>
                </a:gridCol>
              </a:tblGrid>
              <a:tr h="34638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200" kern="0" spc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err="1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현장자동화</a:t>
                      </a:r>
                      <a:endParaRPr lang="ko-KR" altLang="en-US" sz="1200" kern="0" spc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공장운영</a:t>
                      </a:r>
                      <a:endParaRPr lang="ko-KR" altLang="en-US" sz="1200" kern="0" spc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기업자원관리</a:t>
                      </a:r>
                      <a:endParaRPr lang="ko-KR" altLang="en-US" sz="1200" kern="0" spc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제품개발</a:t>
                      </a:r>
                      <a:endParaRPr lang="ko-KR" altLang="en-US" sz="1200" kern="0" spc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공급사슬관리</a:t>
                      </a:r>
                      <a:endParaRPr lang="ko-KR" altLang="en-US" sz="1200" kern="0" spc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757458"/>
                  </a:ext>
                </a:extLst>
              </a:tr>
              <a:tr h="346388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고도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IoT</a:t>
                      </a:r>
                      <a:r>
                        <a:rPr 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en-US" sz="1200" b="1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IoS</a:t>
                      </a:r>
                      <a:r>
                        <a:rPr 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기반의 </a:t>
                      </a:r>
                      <a:r>
                        <a:rPr 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CPS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화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인터넷 공간 상의 비즈니스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CPS </a:t>
                      </a: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네트워크 협업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3217089"/>
                  </a:ext>
                </a:extLst>
              </a:tr>
              <a:tr h="63974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IoT</a:t>
                      </a:r>
                      <a:r>
                        <a:rPr 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en-US" sz="1200" b="1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IoS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화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IoT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en-US" altLang="ko-KR" sz="1200" b="1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IoS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모듈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화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빅데이터 기반의 진단 및 운영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826962"/>
                  </a:ext>
                </a:extLst>
              </a:tr>
              <a:tr h="93310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중간</a:t>
                      </a:r>
                      <a:r>
                        <a:rPr lang="en-US" altLang="ko-KR" sz="12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1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설비제어 자동화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실시간 </a:t>
                      </a:r>
                      <a:r>
                        <a:rPr lang="ko-KR" altLang="en-US" sz="1200" b="1" kern="0" spc="-10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공장제어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공장운영 통합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시뮬레이션과 일괄 프로세스 자동화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다품종 개발 협업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990594"/>
                  </a:ext>
                </a:extLst>
              </a:tr>
              <a:tr h="73001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중간</a:t>
                      </a:r>
                      <a:r>
                        <a:rPr lang="en-US" altLang="ko-KR" sz="12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설비데이터 자동집계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실시간 의사결정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기능 간 통합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기술 정보 생성 자동화와 협업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다품종 생산 협업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160202"/>
                  </a:ext>
                </a:extLst>
              </a:tr>
              <a:tr h="73001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기초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실적집계 자동화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공정물류 관리</a:t>
                      </a:r>
                      <a:r>
                        <a:rPr lang="en-US" altLang="ko-KR" sz="12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(POP)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관리 기능 중심 기능 개별 운용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서버를 통한 기술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납기 관리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단일 모기업 의존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807885"/>
                  </a:ext>
                </a:extLst>
              </a:tr>
              <a:tr h="34638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ICT </a:t>
                      </a: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미적용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수작업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수작업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수작업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수작업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-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전화와 이메일 협업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62932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04955" y="1491774"/>
            <a:ext cx="8296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스마트공장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주요 시스템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(ERP, MES, SCM, PLM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등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및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ICT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자동화기술의 수준에 따라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단계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기초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~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고도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로 구분한 </a:t>
            </a:r>
            <a:r>
              <a:rPr lang="ko-KR" altLang="en-US" sz="16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대표지표</a:t>
            </a:r>
            <a:endParaRPr lang="ko-KR" altLang="en-US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 rot="20023494">
            <a:off x="6328687" y="1599495"/>
            <a:ext cx="3130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참고자료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dirty="0" err="1">
                <a:solidFill>
                  <a:srgbClr val="FF0000"/>
                </a:solidFill>
              </a:rPr>
              <a:t>주지표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  <a:r>
              <a:rPr lang="ko-KR" altLang="en-US" dirty="0">
                <a:solidFill>
                  <a:srgbClr val="FF0000"/>
                </a:solidFill>
              </a:rPr>
              <a:t>로 있는 자료</a:t>
            </a:r>
          </a:p>
        </p:txBody>
      </p:sp>
    </p:spTree>
    <p:extLst>
      <p:ext uri="{BB962C8B-B14F-4D97-AF65-F5344CB8AC3E}">
        <p14:creationId xmlns:p14="http://schemas.microsoft.com/office/powerpoint/2010/main" val="2036824480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텍스트 개체 틀 10">
            <a:extLst>
              <a:ext uri="{FF2B5EF4-FFF2-40B4-BE49-F238E27FC236}">
                <a16:creationId xmlns:a16="http://schemas.microsoft.com/office/drawing/2014/main" id="{A9058766-4F64-4146-BA7D-1084F7D9C1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>
            <a:normAutofit/>
            <a:sp3d>
              <a:bevelT w="0" h="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dirty="0"/>
              <a:t>2. </a:t>
            </a:r>
            <a:r>
              <a:rPr dirty="0"/>
              <a:t>심사 기준</a:t>
            </a:r>
          </a:p>
        </p:txBody>
      </p:sp>
      <p:sp>
        <p:nvSpPr>
          <p:cNvPr id="28675" name="Rectangle 7">
            <a:extLst>
              <a:ext uri="{FF2B5EF4-FFF2-40B4-BE49-F238E27FC236}">
                <a16:creationId xmlns:a16="http://schemas.microsoft.com/office/drawing/2014/main" id="{E7A99C53-D024-49F9-B2EF-0DC96FFDA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450" y="981075"/>
            <a:ext cx="3272462" cy="34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454" tIns="47727" rIns="95454" bIns="47727">
            <a:spAutoFit/>
          </a:bodyPr>
          <a:lstStyle>
            <a:lvl1pPr marL="265113" indent="-265113"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kumimoji="1" lang="ko-KR" altLang="en-US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 Unicode MS" panose="020B0604020202020204" pitchFamily="50" charset="-127"/>
              </a:rPr>
              <a:t>기업제조혁신역량 수준 </a:t>
            </a:r>
            <a:r>
              <a:rPr kumimoji="1" lang="ko-KR" altLang="en-US" sz="1600" b="1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 Unicode MS" panose="020B0604020202020204" pitchFamily="50" charset="-127"/>
              </a:rPr>
              <a:t>정의표</a:t>
            </a:r>
            <a:endParaRPr kumimoji="1" lang="ko-KR" altLang="en-US" sz="16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 Unicode MS" panose="020B0604020202020204" pitchFamily="50" charset="-127"/>
            </a:endParaRP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BA57F093-90E7-467A-8035-9DC67622A1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916161"/>
              </p:ext>
            </p:extLst>
          </p:nvPr>
        </p:nvGraphicFramePr>
        <p:xfrm>
          <a:off x="568511" y="2195619"/>
          <a:ext cx="8527678" cy="4039738"/>
        </p:xfrm>
        <a:graphic>
          <a:graphicData uri="http://schemas.openxmlformats.org/drawingml/2006/table">
            <a:tbl>
              <a:tblPr/>
              <a:tblGrid>
                <a:gridCol w="1041457">
                  <a:extLst>
                    <a:ext uri="{9D8B030D-6E8A-4147-A177-3AD203B41FA5}">
                      <a16:colId xmlns:a16="http://schemas.microsoft.com/office/drawing/2014/main" val="3851505841"/>
                    </a:ext>
                  </a:extLst>
                </a:gridCol>
                <a:gridCol w="2344964">
                  <a:extLst>
                    <a:ext uri="{9D8B030D-6E8A-4147-A177-3AD203B41FA5}">
                      <a16:colId xmlns:a16="http://schemas.microsoft.com/office/drawing/2014/main" val="2050736620"/>
                    </a:ext>
                  </a:extLst>
                </a:gridCol>
                <a:gridCol w="3828097">
                  <a:extLst>
                    <a:ext uri="{9D8B030D-6E8A-4147-A177-3AD203B41FA5}">
                      <a16:colId xmlns:a16="http://schemas.microsoft.com/office/drawing/2014/main" val="2568977602"/>
                    </a:ext>
                  </a:extLst>
                </a:gridCol>
                <a:gridCol w="1313160">
                  <a:extLst>
                    <a:ext uri="{9D8B030D-6E8A-4147-A177-3AD203B41FA5}">
                      <a16:colId xmlns:a16="http://schemas.microsoft.com/office/drawing/2014/main" val="598073948"/>
                    </a:ext>
                  </a:extLst>
                </a:gridCol>
              </a:tblGrid>
              <a:tr h="51739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등급</a:t>
                      </a: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특성</a:t>
                      </a: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조건</a:t>
                      </a:r>
                      <a:r>
                        <a:rPr lang="en-US" altLang="ko-KR" sz="1400" b="1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b="1" kern="0" spc="0" dirty="0" err="1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구축수준</a:t>
                      </a:r>
                      <a:r>
                        <a:rPr lang="en-US" altLang="ko-KR" sz="1400" b="1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400" b="1" kern="0" spc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점수 기준</a:t>
                      </a: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235338"/>
                  </a:ext>
                </a:extLst>
              </a:tr>
              <a:tr h="58705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Level 5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맞춤 및 자율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(Customized &amp; Autonomy)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모니터링부터 제어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최적화까지 자율로 운영</a:t>
                      </a: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950 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이상</a:t>
                      </a: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0041478"/>
                  </a:ext>
                </a:extLst>
              </a:tr>
              <a:tr h="58705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Level 4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최적화 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&amp; 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통합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(Optimized &amp; Integrated)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시뮬레이션을 통한 사전 대응 및 의사결정 최적화</a:t>
                      </a:r>
                      <a:endParaRPr lang="en-US" altLang="ko-KR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850~950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518618"/>
                  </a:ext>
                </a:extLst>
              </a:tr>
              <a:tr h="58705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Level 3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분석 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&amp; 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제어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altLang="ko-KR" sz="1200" b="1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Analysed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&amp; </a:t>
                      </a:r>
                      <a:r>
                        <a:rPr lang="en-US" altLang="ko-KR" sz="1200" b="1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Controled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수집된 정보를 분석하여 제어 가능</a:t>
                      </a: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750~850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656676"/>
                  </a:ext>
                </a:extLst>
              </a:tr>
              <a:tr h="58705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Level 2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측정 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&amp; 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확인</a:t>
                      </a:r>
                      <a:endParaRPr lang="en-US" altLang="ko-KR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(Measured &amp; Monitored)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생산정보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실시간 모니터링 가능</a:t>
                      </a: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650~750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133621"/>
                  </a:ext>
                </a:extLst>
              </a:tr>
              <a:tr h="58705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Level 1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식별 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&amp; 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점검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(Identified &amp; Checked)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부분적 표준화 및 </a:t>
                      </a:r>
                      <a:r>
                        <a:rPr lang="ko-KR" altLang="en-US" sz="1200" b="1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실적정보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관리</a:t>
                      </a: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550~650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2876339"/>
                  </a:ext>
                </a:extLst>
              </a:tr>
              <a:tr h="58705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Level</a:t>
                      </a:r>
                      <a:r>
                        <a:rPr lang="en-US" altLang="ko-KR" sz="1200" b="1" kern="0" spc="0" baseline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0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미인식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&amp; </a:t>
                      </a:r>
                      <a:r>
                        <a:rPr lang="ko-KR" altLang="en-US" sz="1200" b="1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미적용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미인식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및 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ICT </a:t>
                      </a:r>
                      <a:r>
                        <a:rPr lang="ko-KR" altLang="en-US" sz="1200" b="1" kern="0" spc="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미적용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550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미만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5" marR="64775" marT="17905" marB="17905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066375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68511" y="1467263"/>
            <a:ext cx="8527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스마트공장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구축기업의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경영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제조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프로세스 등 </a:t>
            </a:r>
            <a:r>
              <a:rPr lang="ko-KR" altLang="en-US" sz="16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제조혁신과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관련된 역량의 수준에 따라 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단계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(Level 1~5)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로 구분한 보조지표</a:t>
            </a:r>
          </a:p>
        </p:txBody>
      </p:sp>
      <p:sp>
        <p:nvSpPr>
          <p:cNvPr id="6" name="TextBox 5"/>
          <p:cNvSpPr txBox="1"/>
          <p:nvPr/>
        </p:nvSpPr>
        <p:spPr>
          <a:xfrm rot="20023494">
            <a:off x="6220485" y="1599495"/>
            <a:ext cx="3347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참고자료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dirty="0">
                <a:solidFill>
                  <a:srgbClr val="FF0000"/>
                </a:solidFill>
              </a:rPr>
              <a:t>보조지표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  <a:r>
              <a:rPr lang="ko-KR" altLang="en-US" dirty="0">
                <a:solidFill>
                  <a:srgbClr val="FF0000"/>
                </a:solidFill>
              </a:rPr>
              <a:t>로 있는 자료</a:t>
            </a:r>
          </a:p>
        </p:txBody>
      </p:sp>
    </p:spTree>
    <p:extLst>
      <p:ext uri="{BB962C8B-B14F-4D97-AF65-F5344CB8AC3E}">
        <p14:creationId xmlns:p14="http://schemas.microsoft.com/office/powerpoint/2010/main" val="3993305001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텍스트 개체 틀 10">
            <a:extLst>
              <a:ext uri="{FF2B5EF4-FFF2-40B4-BE49-F238E27FC236}">
                <a16:creationId xmlns:a16="http://schemas.microsoft.com/office/drawing/2014/main" id="{9ED234E0-EB97-4E22-AE66-DD6E37D409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>
            <a:normAutofit/>
            <a:sp3d>
              <a:bevelT w="0" h="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dirty="0"/>
              <a:t>2. </a:t>
            </a:r>
            <a:r>
              <a:rPr dirty="0"/>
              <a:t>심사 기준</a:t>
            </a:r>
          </a:p>
        </p:txBody>
      </p:sp>
      <p:sp>
        <p:nvSpPr>
          <p:cNvPr id="27651" name="Rectangle 7">
            <a:extLst>
              <a:ext uri="{FF2B5EF4-FFF2-40B4-BE49-F238E27FC236}">
                <a16:creationId xmlns:a16="http://schemas.microsoft.com/office/drawing/2014/main" id="{B719D9CD-19BE-4E81-B795-4E85DF912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450" y="981075"/>
            <a:ext cx="4925158" cy="34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454" tIns="47727" rIns="95454" bIns="47727">
            <a:spAutoFit/>
          </a:bodyPr>
          <a:lstStyle>
            <a:lvl1pPr marL="265113" indent="-265113"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ahoma" panose="020B0604030504040204" pitchFamily="34" charset="0"/>
                <a:ea typeface="나눔고딕" panose="020D0604000000000000" pitchFamily="50" charset="-12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kumimoji="1" lang="ko-KR" altLang="en-US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 Unicode MS" panose="020B0604020202020204" pitchFamily="50" charset="-127"/>
              </a:rPr>
              <a:t>기업제조혁신역량 수준 </a:t>
            </a:r>
            <a:r>
              <a:rPr kumimoji="1" lang="ko-KR" altLang="en-US" sz="1600" b="1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 Unicode MS" panose="020B0604020202020204" pitchFamily="50" charset="-127"/>
              </a:rPr>
              <a:t>범주별</a:t>
            </a:r>
            <a:r>
              <a:rPr kumimoji="1" lang="ko-KR" altLang="en-US" sz="16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 Unicode MS" panose="020B0604020202020204" pitchFamily="50" charset="-127"/>
              </a:rPr>
              <a:t> 진단항목 및 점수</a:t>
            </a:r>
          </a:p>
        </p:txBody>
      </p:sp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7E4B06B3-0CFD-47ED-9AB9-86B4572F1E8B}"/>
              </a:ext>
            </a:extLst>
          </p:cNvPr>
          <p:cNvGraphicFramePr>
            <a:graphicFrameLocks noGrp="1"/>
          </p:cNvGraphicFramePr>
          <p:nvPr/>
        </p:nvGraphicFramePr>
        <p:xfrm>
          <a:off x="395288" y="1419225"/>
          <a:ext cx="4413250" cy="4968869"/>
        </p:xfrm>
        <a:graphic>
          <a:graphicData uri="http://schemas.openxmlformats.org/drawingml/2006/table">
            <a:tbl>
              <a:tblPr/>
              <a:tblGrid>
                <a:gridCol w="602670">
                  <a:extLst>
                    <a:ext uri="{9D8B030D-6E8A-4147-A177-3AD203B41FA5}">
                      <a16:colId xmlns:a16="http://schemas.microsoft.com/office/drawing/2014/main" val="482645212"/>
                    </a:ext>
                  </a:extLst>
                </a:gridCol>
                <a:gridCol w="1074064">
                  <a:extLst>
                    <a:ext uri="{9D8B030D-6E8A-4147-A177-3AD203B41FA5}">
                      <a16:colId xmlns:a16="http://schemas.microsoft.com/office/drawing/2014/main" val="4223854647"/>
                    </a:ext>
                  </a:extLst>
                </a:gridCol>
                <a:gridCol w="792149">
                  <a:extLst>
                    <a:ext uri="{9D8B030D-6E8A-4147-A177-3AD203B41FA5}">
                      <a16:colId xmlns:a16="http://schemas.microsoft.com/office/drawing/2014/main" val="1313134648"/>
                    </a:ext>
                  </a:extLst>
                </a:gridCol>
                <a:gridCol w="243676">
                  <a:extLst>
                    <a:ext uri="{9D8B030D-6E8A-4147-A177-3AD203B41FA5}">
                      <a16:colId xmlns:a16="http://schemas.microsoft.com/office/drawing/2014/main" val="745450013"/>
                    </a:ext>
                  </a:extLst>
                </a:gridCol>
                <a:gridCol w="1700691">
                  <a:extLst>
                    <a:ext uri="{9D8B030D-6E8A-4147-A177-3AD203B41FA5}">
                      <a16:colId xmlns:a16="http://schemas.microsoft.com/office/drawing/2014/main" val="3904399679"/>
                    </a:ext>
                  </a:extLst>
                </a:gridCol>
              </a:tblGrid>
              <a:tr h="356933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영역</a:t>
                      </a:r>
                      <a:endParaRPr lang="en-US" altLang="ko-KR" sz="1100" b="1" i="0" u="none" strike="noStrike" dirty="0">
                        <a:solidFill>
                          <a:schemeClr val="bg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(4</a:t>
                      </a:r>
                      <a:r>
                        <a:rPr lang="ko-KR" alt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개</a:t>
                      </a:r>
                      <a:r>
                        <a:rPr lang="en-US" altLang="ko-K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003" marR="36003" marT="10802" marB="10802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F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범주</a:t>
                      </a:r>
                      <a:endParaRPr lang="en-US" altLang="ko-KR" sz="1100" b="1" i="0" u="none" strike="noStrike" dirty="0">
                        <a:solidFill>
                          <a:schemeClr val="bg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(10</a:t>
                      </a:r>
                      <a:r>
                        <a:rPr lang="ko-KR" alt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개</a:t>
                      </a:r>
                      <a:r>
                        <a:rPr lang="en-US" altLang="ko-K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003" marR="36003" marT="10802" marB="10802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F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배점</a:t>
                      </a:r>
                      <a:endParaRPr lang="en-US" altLang="ko-KR" sz="1100" b="1" i="0" u="none" strike="noStrike" dirty="0">
                        <a:solidFill>
                          <a:schemeClr val="bg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fontAlgn="ctr"/>
                      <a:r>
                        <a:rPr lang="en-US" altLang="ko-KR" sz="1100" b="1" i="0" u="none" strike="noStrike" spc="-150" dirty="0"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1100" b="1" i="0" u="none" strike="noStrike" spc="-150" dirty="0"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총</a:t>
                      </a:r>
                      <a:r>
                        <a:rPr lang="ko-KR" altLang="en-US" sz="1100" b="1" i="0" u="none" strike="noStrike" spc="-150" baseline="0" dirty="0"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en-US" altLang="ko-KR" sz="1100" b="1" i="0" u="none" strike="noStrike" spc="-150" baseline="0" dirty="0"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1,000</a:t>
                      </a:r>
                      <a:r>
                        <a:rPr lang="ko-KR" altLang="en-US" sz="1100" b="1" i="0" u="none" strike="noStrike" spc="-150" baseline="0" dirty="0"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점</a:t>
                      </a:r>
                      <a:r>
                        <a:rPr lang="en-US" altLang="ko-KR" sz="1100" b="1" i="0" u="none" strike="noStrike" spc="-150" baseline="0" dirty="0"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100" b="1" i="0" u="none" strike="noStrike" spc="-150" dirty="0">
                        <a:solidFill>
                          <a:schemeClr val="bg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003" marR="36003" marT="10802" marB="10802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F50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항목</a:t>
                      </a:r>
                      <a:endParaRPr lang="en-US" altLang="ko-KR" sz="1100" b="1" i="0" u="none" strike="noStrike" dirty="0">
                        <a:solidFill>
                          <a:schemeClr val="bg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(44</a:t>
                      </a:r>
                      <a:r>
                        <a:rPr lang="ko-KR" alt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개</a:t>
                      </a:r>
                      <a:r>
                        <a:rPr lang="en-US" altLang="ko-K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003" marR="36003" marT="10802" marB="10802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F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945813"/>
                  </a:ext>
                </a:extLst>
              </a:tr>
              <a:tr h="192164">
                <a:tc rowSpan="4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l" fontAlgn="ctr"/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[1]</a:t>
                      </a:r>
                    </a:p>
                    <a:p>
                      <a:pPr algn="l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추진전략</a:t>
                      </a:r>
                    </a:p>
                  </a:txBody>
                  <a:tcPr marL="36003" marR="36003" marT="10802" marB="10802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l" fontAlgn="ctr"/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[1.1]</a:t>
                      </a:r>
                    </a:p>
                    <a:p>
                      <a:pPr algn="l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리더십과 전략</a:t>
                      </a:r>
                    </a:p>
                  </a:txBody>
                  <a:tcPr marL="36003" marR="36003" marT="10802" marB="10802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100</a:t>
                      </a:r>
                    </a:p>
                  </a:txBody>
                  <a:tcPr marL="36003" marR="36003" marT="10802" marB="10802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①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003" marR="36003" marT="10802" marB="10802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리더십</a:t>
                      </a:r>
                    </a:p>
                  </a:txBody>
                  <a:tcPr marL="36003" marR="36003" marT="10802" marB="10802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7743413"/>
                  </a:ext>
                </a:extLst>
              </a:tr>
              <a:tr h="1921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②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003" marR="36003" marT="10802" marB="10802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전략 및 추진계획</a:t>
                      </a:r>
                    </a:p>
                  </a:txBody>
                  <a:tcPr marL="36003" marR="36003" marT="10802" marB="10802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4064608"/>
                  </a:ext>
                </a:extLst>
              </a:tr>
              <a:tr h="1921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③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003" marR="36003" marT="10802" marB="10802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조직 및 </a:t>
                      </a:r>
                      <a:r>
                        <a:rPr lang="ko-KR" alt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역량관리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003" marR="36003" marT="10802" marB="10802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503020"/>
                  </a:ext>
                </a:extLst>
              </a:tr>
              <a:tr h="1921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④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003" marR="36003" marT="10802" marB="10802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성과지표</a:t>
                      </a:r>
                      <a:r>
                        <a:rPr lang="en-US" altLang="ko-KR" sz="1100" b="1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(KPI) </a:t>
                      </a:r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관리</a:t>
                      </a:r>
                    </a:p>
                  </a:txBody>
                  <a:tcPr marL="36003" marR="36003" marT="10802" marB="10802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9852298"/>
                  </a:ext>
                </a:extLst>
              </a:tr>
              <a:tr h="192164">
                <a:tc rowSpan="20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l" fontAlgn="ctr"/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[2]</a:t>
                      </a:r>
                    </a:p>
                    <a:p>
                      <a:pPr algn="l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프로세스</a:t>
                      </a:r>
                    </a:p>
                  </a:txBody>
                  <a:tcPr marL="36003" marR="36003" marT="10802" marB="10802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5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l" fontAlgn="ctr"/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[2.1]</a:t>
                      </a:r>
                    </a:p>
                    <a:p>
                      <a:pPr algn="l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제품개발</a:t>
                      </a:r>
                    </a:p>
                  </a:txBody>
                  <a:tcPr marL="36003" marR="36003" marT="10802" marB="10802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5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60</a:t>
                      </a:r>
                    </a:p>
                  </a:txBody>
                  <a:tcPr marL="36003" marR="36003" marT="10802" marB="10802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①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003" marR="36003" marT="10802" marB="10802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제품개발 절차</a:t>
                      </a:r>
                    </a:p>
                  </a:txBody>
                  <a:tcPr marL="36003" marR="36003" marT="10802" marB="10802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9596510"/>
                  </a:ext>
                </a:extLst>
              </a:tr>
              <a:tr h="1921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②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003" marR="36003" marT="10802" marB="10802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제품설계 및 검증</a:t>
                      </a:r>
                    </a:p>
                  </a:txBody>
                  <a:tcPr marL="36003" marR="36003" marT="10802" marB="10802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5758735"/>
                  </a:ext>
                </a:extLst>
              </a:tr>
              <a:tr h="1921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③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003" marR="36003" marT="10802" marB="10802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공정설계 및 검증</a:t>
                      </a:r>
                    </a:p>
                  </a:txBody>
                  <a:tcPr marL="36003" marR="36003" marT="10802" marB="10802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173540"/>
                  </a:ext>
                </a:extLst>
              </a:tr>
              <a:tr h="1921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④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003" marR="36003" marT="10802" marB="10802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제품정보 관리</a:t>
                      </a:r>
                    </a:p>
                  </a:txBody>
                  <a:tcPr marL="36003" marR="36003" marT="10802" marB="10802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8512760"/>
                  </a:ext>
                </a:extLst>
              </a:tr>
              <a:tr h="1921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⑤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003" marR="36003" marT="10802" marB="10802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기술정보 관리</a:t>
                      </a:r>
                    </a:p>
                  </a:txBody>
                  <a:tcPr marL="36003" marR="36003" marT="10802" marB="10802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3600961"/>
                  </a:ext>
                </a:extLst>
              </a:tr>
              <a:tr h="192164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000" marR="36000" marT="10800" marB="10800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l" fontAlgn="ctr"/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[2.2]</a:t>
                      </a:r>
                    </a:p>
                    <a:p>
                      <a:pPr algn="l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생산계획</a:t>
                      </a:r>
                    </a:p>
                  </a:txBody>
                  <a:tcPr marL="36003" marR="36003" marT="10802" marB="10802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60</a:t>
                      </a:r>
                    </a:p>
                  </a:txBody>
                  <a:tcPr marL="36003" marR="36003" marT="10802" marB="10802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①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003" marR="36003" marT="10802" marB="10802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기준정보 관리</a:t>
                      </a:r>
                    </a:p>
                  </a:txBody>
                  <a:tcPr marL="36003" marR="36003" marT="10802" marB="10802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1452395"/>
                  </a:ext>
                </a:extLst>
              </a:tr>
              <a:tr h="1921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②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003" marR="36003" marT="10802" marB="10802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수요 및 주문대응</a:t>
                      </a:r>
                    </a:p>
                  </a:txBody>
                  <a:tcPr marL="36003" marR="36003" marT="10802" marB="10802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7507907"/>
                  </a:ext>
                </a:extLst>
              </a:tr>
              <a:tr h="1921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③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003" marR="36003" marT="10802" marB="10802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중장기 생산계획</a:t>
                      </a:r>
                    </a:p>
                  </a:txBody>
                  <a:tcPr marL="36003" marR="36003" marT="10802" marB="10802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1864581"/>
                  </a:ext>
                </a:extLst>
              </a:tr>
              <a:tr h="1921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④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003" marR="36003" marT="10802" marB="10802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단기 생산일정계획</a:t>
                      </a:r>
                    </a:p>
                  </a:txBody>
                  <a:tcPr marL="36003" marR="36003" marT="10802" marB="10802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4918416"/>
                  </a:ext>
                </a:extLst>
              </a:tr>
              <a:tr h="192164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000" marR="36000" marT="10800" marB="10800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l" fontAlgn="ctr"/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[2.3]</a:t>
                      </a:r>
                    </a:p>
                    <a:p>
                      <a:pPr algn="l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공정관리</a:t>
                      </a:r>
                    </a:p>
                  </a:txBody>
                  <a:tcPr marL="36003" marR="36003" marT="10802" marB="10802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70</a:t>
                      </a:r>
                    </a:p>
                  </a:txBody>
                  <a:tcPr marL="36003" marR="36003" marT="10802" marB="10802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①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003" marR="36003" marT="10802" marB="10802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작업계획 수립 및 지시</a:t>
                      </a:r>
                    </a:p>
                  </a:txBody>
                  <a:tcPr marL="36003" marR="36003" marT="10802" marB="10802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2886735"/>
                  </a:ext>
                </a:extLst>
              </a:tr>
              <a:tr h="1921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②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003" marR="36003" marT="10802" marB="10802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생산진도 관리</a:t>
                      </a:r>
                    </a:p>
                  </a:txBody>
                  <a:tcPr marL="36003" marR="36003" marT="10802" marB="10802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478712"/>
                  </a:ext>
                </a:extLst>
              </a:tr>
              <a:tr h="1921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③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003" marR="36003" marT="10802" marB="10802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이상발생 대응관리 </a:t>
                      </a:r>
                    </a:p>
                  </a:txBody>
                  <a:tcPr marL="36003" marR="36003" marT="10802" marB="10802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1661565"/>
                  </a:ext>
                </a:extLst>
              </a:tr>
              <a:tr h="192164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000" marR="36000" marT="10800" marB="10800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l" fontAlgn="ctr"/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[2.4]</a:t>
                      </a:r>
                    </a:p>
                    <a:p>
                      <a:pPr algn="l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품질관리</a:t>
                      </a:r>
                    </a:p>
                  </a:txBody>
                  <a:tcPr marL="36003" marR="36003" marT="10802" marB="10802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70</a:t>
                      </a:r>
                    </a:p>
                  </a:txBody>
                  <a:tcPr marL="36003" marR="36003" marT="10802" marB="10802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①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003" marR="36003" marT="10802" marB="10802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품질정보 관리</a:t>
                      </a:r>
                    </a:p>
                  </a:txBody>
                  <a:tcPr marL="36003" marR="36003" marT="10802" marB="10802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8923338"/>
                  </a:ext>
                </a:extLst>
              </a:tr>
              <a:tr h="1921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②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003" marR="36003" marT="10802" marB="10802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품질표준</a:t>
                      </a:r>
                      <a:r>
                        <a:rPr lang="en-US" altLang="ko-KR" sz="1100" b="1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문서 관리</a:t>
                      </a:r>
                    </a:p>
                  </a:txBody>
                  <a:tcPr marL="36003" marR="36003" marT="10802" marB="10802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4126534"/>
                  </a:ext>
                </a:extLst>
              </a:tr>
              <a:tr h="1921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③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003" marR="36003" marT="10802" marB="10802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검사데이터 관리</a:t>
                      </a:r>
                    </a:p>
                  </a:txBody>
                  <a:tcPr marL="36003" marR="36003" marT="10802" marB="10802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74740"/>
                  </a:ext>
                </a:extLst>
              </a:tr>
              <a:tr h="1921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④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003" marR="36003" marT="10802" marB="10802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검사기기</a:t>
                      </a:r>
                      <a:r>
                        <a:rPr lang="en-US" altLang="ko-KR" sz="1100" b="1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측정장비 관리</a:t>
                      </a:r>
                    </a:p>
                  </a:txBody>
                  <a:tcPr marL="36003" marR="36003" marT="10802" marB="10802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7273969"/>
                  </a:ext>
                </a:extLst>
              </a:tr>
              <a:tr h="192164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000" marR="36000" marT="10800" marB="10800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l" fontAlgn="ctr"/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[2.5]</a:t>
                      </a:r>
                    </a:p>
                    <a:p>
                      <a:pPr algn="l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설비관리</a:t>
                      </a:r>
                    </a:p>
                  </a:txBody>
                  <a:tcPr marL="36003" marR="36003" marT="10802" marB="10802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60</a:t>
                      </a:r>
                    </a:p>
                  </a:txBody>
                  <a:tcPr marL="36003" marR="36003" marT="10802" marB="10802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①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003" marR="36003" marT="10802" marB="10802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설비가동 관리</a:t>
                      </a:r>
                    </a:p>
                  </a:txBody>
                  <a:tcPr marL="36003" marR="36003" marT="10802" marB="10802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8019616"/>
                  </a:ext>
                </a:extLst>
              </a:tr>
              <a:tr h="1921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②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003" marR="36003" marT="10802" marB="10802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설비보전 관리</a:t>
                      </a:r>
                    </a:p>
                  </a:txBody>
                  <a:tcPr marL="36003" marR="36003" marT="10802" marB="10802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1210415"/>
                  </a:ext>
                </a:extLst>
              </a:tr>
              <a:tr h="1921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③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003" marR="36003" marT="10802" marB="10802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보전자재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관리</a:t>
                      </a:r>
                    </a:p>
                  </a:txBody>
                  <a:tcPr marL="36003" marR="36003" marT="10802" marB="10802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177157"/>
                  </a:ext>
                </a:extLst>
              </a:tr>
              <a:tr h="1921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④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003" marR="36003" marT="10802" marB="10802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금형</a:t>
                      </a: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지그</a:t>
                      </a: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공구 관리 </a:t>
                      </a:r>
                    </a:p>
                  </a:txBody>
                  <a:tcPr marL="36003" marR="36003" marT="10802" marB="10802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8516633"/>
                  </a:ext>
                </a:extLst>
              </a:tr>
            </a:tbl>
          </a:graphicData>
        </a:graphic>
      </p:graphicFrame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AE7F9E51-3DD3-43E4-A385-2C1CBD3AA62F}"/>
              </a:ext>
            </a:extLst>
          </p:cNvPr>
          <p:cNvGraphicFramePr>
            <a:graphicFrameLocks noGrp="1"/>
          </p:cNvGraphicFramePr>
          <p:nvPr/>
        </p:nvGraphicFramePr>
        <p:xfrm>
          <a:off x="5097463" y="1419225"/>
          <a:ext cx="4392612" cy="4141789"/>
        </p:xfrm>
        <a:graphic>
          <a:graphicData uri="http://schemas.openxmlformats.org/drawingml/2006/table">
            <a:tbl>
              <a:tblPr/>
              <a:tblGrid>
                <a:gridCol w="633129">
                  <a:extLst>
                    <a:ext uri="{9D8B030D-6E8A-4147-A177-3AD203B41FA5}">
                      <a16:colId xmlns:a16="http://schemas.microsoft.com/office/drawing/2014/main" val="2999601697"/>
                    </a:ext>
                  </a:extLst>
                </a:gridCol>
                <a:gridCol w="1095112">
                  <a:extLst>
                    <a:ext uri="{9D8B030D-6E8A-4147-A177-3AD203B41FA5}">
                      <a16:colId xmlns:a16="http://schemas.microsoft.com/office/drawing/2014/main" val="1177782395"/>
                    </a:ext>
                  </a:extLst>
                </a:gridCol>
                <a:gridCol w="720100">
                  <a:extLst>
                    <a:ext uri="{9D8B030D-6E8A-4147-A177-3AD203B41FA5}">
                      <a16:colId xmlns:a16="http://schemas.microsoft.com/office/drawing/2014/main" val="2692510387"/>
                    </a:ext>
                  </a:extLst>
                </a:gridCol>
                <a:gridCol w="266143">
                  <a:extLst>
                    <a:ext uri="{9D8B030D-6E8A-4147-A177-3AD203B41FA5}">
                      <a16:colId xmlns:a16="http://schemas.microsoft.com/office/drawing/2014/main" val="2733698568"/>
                    </a:ext>
                  </a:extLst>
                </a:gridCol>
                <a:gridCol w="1678128">
                  <a:extLst>
                    <a:ext uri="{9D8B030D-6E8A-4147-A177-3AD203B41FA5}">
                      <a16:colId xmlns:a16="http://schemas.microsoft.com/office/drawing/2014/main" val="3224917293"/>
                    </a:ext>
                  </a:extLst>
                </a:gridCol>
              </a:tblGrid>
              <a:tr h="356889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영역</a:t>
                      </a:r>
                      <a:endParaRPr lang="en-US" altLang="ko-KR" sz="1100" b="1" i="0" u="none" strike="noStrike" dirty="0">
                        <a:solidFill>
                          <a:schemeClr val="bg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(4</a:t>
                      </a:r>
                      <a:r>
                        <a:rPr lang="ko-KR" alt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개</a:t>
                      </a:r>
                      <a:r>
                        <a:rPr lang="en-US" altLang="ko-K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001" marR="36001" marT="10800" marB="10800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F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범주</a:t>
                      </a:r>
                      <a:endParaRPr lang="en-US" altLang="ko-KR" sz="1100" b="1" i="0" u="none" strike="noStrike" dirty="0">
                        <a:solidFill>
                          <a:schemeClr val="bg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(10</a:t>
                      </a:r>
                      <a:r>
                        <a:rPr lang="ko-KR" alt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개</a:t>
                      </a:r>
                      <a:r>
                        <a:rPr lang="en-US" altLang="ko-K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001" marR="36001" marT="10800" marB="10800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F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배점</a:t>
                      </a:r>
                      <a:endParaRPr lang="en-US" altLang="ko-KR" sz="1100" b="1" i="0" u="none" strike="noStrike" dirty="0">
                        <a:solidFill>
                          <a:schemeClr val="bg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fontAlgn="ctr"/>
                      <a:r>
                        <a:rPr lang="en-US" altLang="ko-KR" sz="1100" b="1" i="0" u="none" strike="noStrike" spc="-150" dirty="0"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1100" b="1" i="0" u="none" strike="noStrike" spc="-150" dirty="0"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총</a:t>
                      </a:r>
                      <a:r>
                        <a:rPr lang="ko-KR" altLang="en-US" sz="1100" b="1" i="0" u="none" strike="noStrike" spc="-150" baseline="0" dirty="0"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en-US" altLang="ko-KR" sz="1100" b="1" i="0" u="none" strike="noStrike" spc="-150" baseline="0" dirty="0"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1,000</a:t>
                      </a:r>
                      <a:r>
                        <a:rPr lang="ko-KR" altLang="en-US" sz="1100" b="1" i="0" u="none" strike="noStrike" spc="-150" baseline="0" dirty="0"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점</a:t>
                      </a:r>
                      <a:r>
                        <a:rPr lang="en-US" altLang="ko-KR" sz="1100" b="1" i="0" u="none" strike="noStrike" spc="-150" baseline="0" dirty="0"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100" b="1" i="0" u="none" strike="noStrike" spc="-150" dirty="0">
                        <a:solidFill>
                          <a:schemeClr val="bg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001" marR="36001" marT="10800" marB="10800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F50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항목</a:t>
                      </a:r>
                      <a:endParaRPr lang="en-US" altLang="ko-KR" sz="1100" b="1" i="0" u="none" strike="noStrike" dirty="0">
                        <a:solidFill>
                          <a:schemeClr val="bg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(44</a:t>
                      </a:r>
                      <a:r>
                        <a:rPr lang="ko-KR" alt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개</a:t>
                      </a:r>
                      <a:r>
                        <a:rPr lang="en-US" altLang="ko-K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001" marR="36001" marT="10800" marB="10800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F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244607"/>
                  </a:ext>
                </a:extLst>
              </a:tr>
              <a:tr h="189245">
                <a:tc rowSpan="3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l" fontAlgn="ctr"/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[2]</a:t>
                      </a:r>
                    </a:p>
                    <a:p>
                      <a:pPr algn="l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프로세스</a:t>
                      </a:r>
                    </a:p>
                  </a:txBody>
                  <a:tcPr marL="36001" marR="36001" marT="10800" marB="10800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l" fontAlgn="ctr"/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[2.6]</a:t>
                      </a:r>
                    </a:p>
                    <a:p>
                      <a:pPr algn="l" fontAlgn="ctr"/>
                      <a:r>
                        <a:rPr lang="ko-KR" alt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물류운영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001" marR="36001" marT="10800" marB="10800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60</a:t>
                      </a:r>
                    </a:p>
                  </a:txBody>
                  <a:tcPr marL="36001" marR="36001" marT="10800" marB="10800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①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10800" marB="10800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11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구매 및 </a:t>
                      </a:r>
                      <a:r>
                        <a:rPr lang="ko-KR" altLang="en-US" sz="1100" b="1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외주관리</a:t>
                      </a:r>
                      <a:endParaRPr lang="ko-KR" altLang="en-US" sz="1100" b="1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001" marR="36001" marT="10800" marB="10800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556172"/>
                  </a:ext>
                </a:extLst>
              </a:tr>
              <a:tr h="18924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②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10800" marB="10800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11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자재관리</a:t>
                      </a:r>
                    </a:p>
                  </a:txBody>
                  <a:tcPr marL="36001" marR="36001" marT="10800" marB="10800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974998"/>
                  </a:ext>
                </a:extLst>
              </a:tr>
              <a:tr h="18924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③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10800" marB="10800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11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출하 및 배송관리</a:t>
                      </a:r>
                    </a:p>
                  </a:txBody>
                  <a:tcPr marL="36001" marR="36001" marT="10800" marB="10800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496462"/>
                  </a:ext>
                </a:extLst>
              </a:tr>
              <a:tr h="189245">
                <a:tc rowSpan="1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l" fontAlgn="ctr"/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[3]</a:t>
                      </a:r>
                    </a:p>
                    <a:p>
                      <a:pPr algn="l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정보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l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시스템과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l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자동화</a:t>
                      </a:r>
                    </a:p>
                  </a:txBody>
                  <a:tcPr marL="36001" marR="36001" marT="10800" marB="10800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rowSpan="6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l" fontAlgn="ctr"/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[3.1]</a:t>
                      </a:r>
                    </a:p>
                    <a:p>
                      <a:pPr algn="l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정보시스템</a:t>
                      </a:r>
                    </a:p>
                  </a:txBody>
                  <a:tcPr marL="36001" marR="36001" marT="10800" marB="10800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rowSpan="6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220</a:t>
                      </a:r>
                    </a:p>
                  </a:txBody>
                  <a:tcPr marL="36001" marR="36001" marT="10800" marB="10800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①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001" marR="36001" marT="10800" marB="10800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l" rtl="0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전사적자원관리</a:t>
                      </a: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(ERP)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001" marR="36001" marT="10800" marB="10800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349600"/>
                  </a:ext>
                </a:extLst>
              </a:tr>
              <a:tr h="18924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②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001" marR="36001" marT="10800" marB="10800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l" rtl="0" fontAlgn="ctr"/>
                      <a:r>
                        <a:rPr lang="ko-KR" alt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공급망관리</a:t>
                      </a: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(SCM)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001" marR="36001" marT="10800" marB="10800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924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③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001" marR="36001" marT="10800" marB="10800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l" rtl="0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제조실행시스템</a:t>
                      </a: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(MES)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001" marR="36001" marT="10800" marB="10800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333780"/>
                  </a:ext>
                </a:extLst>
              </a:tr>
              <a:tr h="18924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④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001" marR="36001" marT="10800" marB="10800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l" rtl="0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제품수명주기관리</a:t>
                      </a: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(PLM)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001" marR="36001" marT="10800" marB="10800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478916"/>
                  </a:ext>
                </a:extLst>
              </a:tr>
              <a:tr h="18924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⑤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001" marR="36001" marT="10800" marB="10800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l" rtl="0" fontAlgn="ctr"/>
                      <a:r>
                        <a:rPr lang="ko-KR" altLang="en-US" sz="11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공장에너지관리시스템</a:t>
                      </a:r>
                      <a:r>
                        <a:rPr lang="en-US" altLang="ko-KR" sz="1100" b="1" i="0" u="none" strike="noStrike" spc="-15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(FEMS)</a:t>
                      </a:r>
                      <a:endParaRPr lang="ko-KR" altLang="en-US" sz="1100" b="1" i="0" u="none" strike="noStrike" spc="-15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001" marR="36001" marT="10800" marB="10800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118906"/>
                  </a:ext>
                </a:extLst>
              </a:tr>
              <a:tr h="18924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⑥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001" marR="36001" marT="10800" marB="10800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l" rtl="0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보안 관리</a:t>
                      </a:r>
                    </a:p>
                  </a:txBody>
                  <a:tcPr marL="36001" marR="36001" marT="10800" marB="10800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674608"/>
                  </a:ext>
                </a:extLst>
              </a:tr>
              <a:tr h="189245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000" marR="36000" marT="10800" marB="10800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5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l" fontAlgn="ctr"/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[3.2]</a:t>
                      </a:r>
                    </a:p>
                    <a:p>
                      <a:pPr algn="l" fontAlgn="ctr"/>
                      <a:r>
                        <a:rPr lang="ko-KR" alt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설비자동화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001" marR="36001" marT="10800" marB="10800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5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180</a:t>
                      </a:r>
                    </a:p>
                  </a:txBody>
                  <a:tcPr marL="36001" marR="36001" marT="10800" marB="10800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①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001" marR="36001" marT="10800" marB="10800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생산설비</a:t>
                      </a:r>
                    </a:p>
                  </a:txBody>
                  <a:tcPr marL="36001" marR="36001" marT="10800" marB="10800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8849178"/>
                  </a:ext>
                </a:extLst>
              </a:tr>
              <a:tr h="18924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②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001" marR="36001" marT="10800" marB="10800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물류설비 </a:t>
                      </a:r>
                    </a:p>
                  </a:txBody>
                  <a:tcPr marL="36001" marR="36001" marT="10800" marB="10800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6824032"/>
                  </a:ext>
                </a:extLst>
              </a:tr>
              <a:tr h="18924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③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001" marR="36001" marT="10800" marB="10800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검사설비</a:t>
                      </a:r>
                    </a:p>
                  </a:txBody>
                  <a:tcPr marL="36001" marR="36001" marT="10800" marB="10800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2347025"/>
                  </a:ext>
                </a:extLst>
              </a:tr>
              <a:tr h="18924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④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001" marR="36001" marT="10800" marB="10800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설비정보 네트워크</a:t>
                      </a:r>
                    </a:p>
                  </a:txBody>
                  <a:tcPr marL="36001" marR="36001" marT="10800" marB="10800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6259729"/>
                  </a:ext>
                </a:extLst>
              </a:tr>
              <a:tr h="18924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⑤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001" marR="36001" marT="10800" marB="10800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에너지</a:t>
                      </a: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안전</a:t>
                      </a: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환경 관리</a:t>
                      </a:r>
                    </a:p>
                  </a:txBody>
                  <a:tcPr marL="36001" marR="36001" marT="10800" marB="10800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1767805"/>
                  </a:ext>
                </a:extLst>
              </a:tr>
              <a:tr h="189245">
                <a:tc rowSpan="6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l" fontAlgn="ctr"/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[4]</a:t>
                      </a:r>
                    </a:p>
                    <a:p>
                      <a:pPr algn="l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성과</a:t>
                      </a:r>
                    </a:p>
                  </a:txBody>
                  <a:tcPr marL="36001" marR="36001" marT="10800" marB="10800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6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l" fontAlgn="ctr"/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[4.1]</a:t>
                      </a:r>
                    </a:p>
                    <a:p>
                      <a:pPr algn="l" fontAlgn="ctr"/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성과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001" marR="36001" marT="10800" marB="10800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6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120</a:t>
                      </a:r>
                    </a:p>
                  </a:txBody>
                  <a:tcPr marL="36001" marR="36001" marT="10800" marB="10800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①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001" marR="36001" marT="10800" marB="10800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생산성</a:t>
                      </a: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P)</a:t>
                      </a:r>
                    </a:p>
                  </a:txBody>
                  <a:tcPr marL="36001" marR="36001" marT="10800" marB="10800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3581195"/>
                  </a:ext>
                </a:extLst>
              </a:tr>
              <a:tr h="18924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②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001" marR="36001" marT="10800" marB="10800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품질</a:t>
                      </a:r>
                      <a:r>
                        <a:rPr lang="en-US" altLang="ko-KR" sz="1100" b="1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Q)</a:t>
                      </a:r>
                    </a:p>
                  </a:txBody>
                  <a:tcPr marL="36001" marR="36001" marT="10800" marB="10800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0471490"/>
                  </a:ext>
                </a:extLst>
              </a:tr>
              <a:tr h="18924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③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001" marR="36001" marT="10800" marB="10800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원가</a:t>
                      </a: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C) </a:t>
                      </a:r>
                    </a:p>
                  </a:txBody>
                  <a:tcPr marL="36001" marR="36001" marT="10800" marB="10800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5462913"/>
                  </a:ext>
                </a:extLst>
              </a:tr>
              <a:tr h="18924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④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001" marR="36001" marT="10800" marB="10800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납기</a:t>
                      </a:r>
                      <a:r>
                        <a:rPr lang="en-US" altLang="ko-KR" sz="1100" b="1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D)</a:t>
                      </a:r>
                    </a:p>
                  </a:txBody>
                  <a:tcPr marL="36001" marR="36001" marT="10800" marB="10800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3899026"/>
                  </a:ext>
                </a:extLst>
              </a:tr>
              <a:tr h="18924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⑤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001" marR="36001" marT="10800" marB="10800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안전</a:t>
                      </a: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S)</a:t>
                      </a:r>
                    </a:p>
                  </a:txBody>
                  <a:tcPr marL="36001" marR="36001" marT="10800" marB="10800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7092084"/>
                  </a:ext>
                </a:extLst>
              </a:tr>
              <a:tr h="18924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⑥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001" marR="36001" marT="10800" marB="10800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  <a:ea typeface="나눔고딕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환경</a:t>
                      </a: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E)</a:t>
                      </a:r>
                    </a:p>
                  </a:txBody>
                  <a:tcPr marL="36001" marR="36001" marT="10800" marB="10800"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085553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 rot="20023494">
            <a:off x="6220485" y="1599495"/>
            <a:ext cx="3347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참고자료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dirty="0">
                <a:solidFill>
                  <a:srgbClr val="FF0000"/>
                </a:solidFill>
              </a:rPr>
              <a:t>보조지표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  <a:r>
              <a:rPr lang="ko-KR" altLang="en-US" dirty="0">
                <a:solidFill>
                  <a:srgbClr val="FF0000"/>
                </a:solidFill>
              </a:rPr>
              <a:t>로 있는 자료</a:t>
            </a:r>
          </a:p>
        </p:txBody>
      </p:sp>
      <p:sp>
        <p:nvSpPr>
          <p:cNvPr id="2" name="TextBox 1"/>
          <p:cNvSpPr txBox="1"/>
          <p:nvPr/>
        </p:nvSpPr>
        <p:spPr>
          <a:xfrm rot="19994891">
            <a:off x="3226669" y="4158390"/>
            <a:ext cx="640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자가진단이 대체로 높게 나와 있는데 </a:t>
            </a:r>
            <a:r>
              <a:rPr lang="ko-KR" altLang="en-US" dirty="0" err="1">
                <a:solidFill>
                  <a:srgbClr val="FF0000"/>
                </a:solidFill>
              </a:rPr>
              <a:t>참고만하며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무시하라고</a:t>
            </a: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한국생산성본부 템플릿 컬러규정 (그레이)">
      <a:dk1>
        <a:sysClr val="windowText" lastClr="000000"/>
      </a:dk1>
      <a:lt1>
        <a:sysClr val="window" lastClr="FFFFFF"/>
      </a:lt1>
      <a:dk2>
        <a:srgbClr val="1D2E4F"/>
      </a:dk2>
      <a:lt2>
        <a:srgbClr val="E7E6E6"/>
      </a:lt2>
      <a:accent1>
        <a:srgbClr val="333F50"/>
      </a:accent1>
      <a:accent2>
        <a:srgbClr val="6E7786"/>
      </a:accent2>
      <a:accent3>
        <a:srgbClr val="A0A7B2"/>
      </a:accent3>
      <a:accent4>
        <a:srgbClr val="BFC3CB"/>
      </a:accent4>
      <a:accent5>
        <a:srgbClr val="C1CAD1"/>
      </a:accent5>
      <a:accent6>
        <a:srgbClr val="D6DCE0"/>
      </a:accent6>
      <a:hlink>
        <a:srgbClr val="1D2E4F"/>
      </a:hlink>
      <a:folHlink>
        <a:srgbClr val="C00000"/>
      </a:folHlink>
    </a:clrScheme>
    <a:fontScheme name="Custom 1">
      <a:majorFont>
        <a:latin typeface="Tahoma"/>
        <a:ea typeface="나눔고딕"/>
        <a:cs typeface=""/>
      </a:majorFont>
      <a:minorFont>
        <a:latin typeface="Tahoma"/>
        <a:ea typeface="나눔고딕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18166</TotalTime>
  <Words>1539</Words>
  <Application>Microsoft Office PowerPoint</Application>
  <PresentationFormat>A4 용지(210x297mm)</PresentationFormat>
  <Paragraphs>576</Paragraphs>
  <Slides>18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7" baseType="lpstr">
      <vt:lpstr>Arial</vt:lpstr>
      <vt:lpstr>Wingdings</vt:lpstr>
      <vt:lpstr>Tahoma</vt:lpstr>
      <vt:lpstr>나눔고딕 ExtraBold</vt:lpstr>
      <vt:lpstr>HY견고딕</vt:lpstr>
      <vt:lpstr>나눔고딕</vt:lpstr>
      <vt:lpstr>맑은고딕</vt:lpstr>
      <vt:lpstr>맑은 고딕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KSA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KSA</dc:creator>
  <cp:lastModifiedBy>예 화경</cp:lastModifiedBy>
  <cp:revision>2185</cp:revision>
  <cp:lastPrinted>2017-06-15T06:00:51Z</cp:lastPrinted>
  <dcterms:created xsi:type="dcterms:W3CDTF">2017-05-29T07:24:41Z</dcterms:created>
  <dcterms:modified xsi:type="dcterms:W3CDTF">2022-07-17T05:45:04Z</dcterms:modified>
</cp:coreProperties>
</file>